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58" r:id="rId4"/>
    <p:sldId id="259" r:id="rId5"/>
    <p:sldId id="260" r:id="rId7"/>
    <p:sldId id="261" r:id="rId8"/>
    <p:sldId id="262" r:id="rId9"/>
    <p:sldId id="257" r:id="rId10"/>
    <p:sldId id="265" r:id="rId11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7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7262-445F-455F-A6F5-726B0DAC27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F09F-3627-4527-AB86-E1319EC7AB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7262-445F-455F-A6F5-726B0DAC27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F09F-3627-4527-AB86-E1319EC7AB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7262-445F-455F-A6F5-726B0DAC27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F09F-3627-4527-AB86-E1319EC7AB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7262-445F-455F-A6F5-726B0DAC27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F09F-3627-4527-AB86-E1319EC7AB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7262-445F-455F-A6F5-726B0DAC27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F09F-3627-4527-AB86-E1319EC7AB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7262-445F-455F-A6F5-726B0DAC27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F09F-3627-4527-AB86-E1319EC7AB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7262-445F-455F-A6F5-726B0DAC27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F09F-3627-4527-AB86-E1319EC7AB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7262-445F-455F-A6F5-726B0DAC27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F09F-3627-4527-AB86-E1319EC7AB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7262-445F-455F-A6F5-726B0DAC27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F09F-3627-4527-AB86-E1319EC7AB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7262-445F-455F-A6F5-726B0DAC27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F09F-3627-4527-AB86-E1319EC7AB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7262-445F-455F-A6F5-726B0DAC27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F09F-3627-4527-AB86-E1319EC7AB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77262-445F-455F-A6F5-726B0DAC27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EF09F-3627-4527-AB86-E1319EC7AB2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757881" y="551933"/>
          <a:ext cx="10338487" cy="56894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115"/>
                <a:gridCol w="9939372"/>
              </a:tblGrid>
              <a:tr h="45577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</a:rPr>
                        <a:t>预算编制流程图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cPr/>
                </a:tc>
              </a:tr>
              <a:tr h="127129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上级主管部门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120346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校长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1200" kern="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441622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财务处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40043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相关部门学院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AutoShape 87"/>
          <p:cNvSpPr>
            <a:spLocks noChangeArrowheads="1"/>
          </p:cNvSpPr>
          <p:nvPr/>
        </p:nvSpPr>
        <p:spPr bwMode="auto">
          <a:xfrm>
            <a:off x="1279167" y="1692874"/>
            <a:ext cx="666748" cy="370703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开始</a:t>
            </a:r>
            <a:endParaRPr lang="zh-CN" sz="1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" name="Text Box 82"/>
          <p:cNvSpPr txBox="1">
            <a:spLocks noChangeArrowheads="1"/>
          </p:cNvSpPr>
          <p:nvPr/>
        </p:nvSpPr>
        <p:spPr bwMode="auto">
          <a:xfrm>
            <a:off x="2324105" y="1622854"/>
            <a:ext cx="864972" cy="5107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布置“一上”要求</a:t>
            </a:r>
            <a:endParaRPr lang="zh-CN" sz="1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9" name="AutoShape 89"/>
          <p:cNvCxnSpPr>
            <a:cxnSpLocks noChangeShapeType="1"/>
            <a:stCxn id="7" idx="3"/>
            <a:endCxn id="8" idx="1"/>
          </p:cNvCxnSpPr>
          <p:nvPr/>
        </p:nvCxnSpPr>
        <p:spPr bwMode="auto">
          <a:xfrm>
            <a:off x="1945915" y="1878226"/>
            <a:ext cx="378190" cy="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直接箭头连接符 26"/>
          <p:cNvCxnSpPr>
            <a:stCxn id="8" idx="2"/>
            <a:endCxn id="28" idx="0"/>
          </p:cNvCxnSpPr>
          <p:nvPr/>
        </p:nvCxnSpPr>
        <p:spPr>
          <a:xfrm>
            <a:off x="2756591" y="2133599"/>
            <a:ext cx="0" cy="19310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2324105" y="4064692"/>
            <a:ext cx="86497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通</a:t>
            </a:r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知“一上”预算工作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36" name="直接箭头连接符 35"/>
          <p:cNvCxnSpPr>
            <a:stCxn id="28" idx="2"/>
            <a:endCxn id="43" idx="0"/>
          </p:cNvCxnSpPr>
          <p:nvPr/>
        </p:nvCxnSpPr>
        <p:spPr>
          <a:xfrm>
            <a:off x="2756591" y="4711023"/>
            <a:ext cx="0" cy="8250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本框 42"/>
          <p:cNvSpPr txBox="1"/>
          <p:nvPr/>
        </p:nvSpPr>
        <p:spPr>
          <a:xfrm>
            <a:off x="2324105" y="5536037"/>
            <a:ext cx="86497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200" kern="100" dirty="0">
                <a:latin typeface="Times New Roman" panose="02020603050405020304" pitchFamily="18" charset="0"/>
              </a:rPr>
              <a:t>提供基础信息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47" name="肘形连接符 46"/>
          <p:cNvCxnSpPr>
            <a:stCxn id="43" idx="3"/>
            <a:endCxn id="49" idx="2"/>
          </p:cNvCxnSpPr>
          <p:nvPr/>
        </p:nvCxnSpPr>
        <p:spPr>
          <a:xfrm flipV="1">
            <a:off x="3189077" y="4700465"/>
            <a:ext cx="679104" cy="106640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本框 48"/>
          <p:cNvSpPr txBox="1"/>
          <p:nvPr/>
        </p:nvSpPr>
        <p:spPr>
          <a:xfrm>
            <a:off x="3435695" y="4054134"/>
            <a:ext cx="86497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200" kern="100" dirty="0">
                <a:latin typeface="Times New Roman" panose="02020603050405020304" pitchFamily="18" charset="0"/>
              </a:rPr>
              <a:t>编制学校年度预算建议数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51" name="直接箭头连接符 50"/>
          <p:cNvCxnSpPr>
            <a:stCxn id="49" idx="0"/>
            <a:endCxn id="53" idx="2"/>
          </p:cNvCxnSpPr>
          <p:nvPr/>
        </p:nvCxnSpPr>
        <p:spPr>
          <a:xfrm flipH="1" flipV="1">
            <a:off x="3857280" y="3201882"/>
            <a:ext cx="10901" cy="852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utoShape 69"/>
          <p:cNvSpPr>
            <a:spLocks noChangeArrowheads="1"/>
          </p:cNvSpPr>
          <p:nvPr/>
        </p:nvSpPr>
        <p:spPr bwMode="auto">
          <a:xfrm>
            <a:off x="3346276" y="2681241"/>
            <a:ext cx="1022007" cy="520641"/>
          </a:xfrm>
          <a:prstGeom prst="diamond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审批</a:t>
            </a:r>
            <a:endParaRPr lang="zh-CN" altLang="en-US" sz="2400" dirty="0"/>
          </a:p>
        </p:txBody>
      </p:sp>
      <p:cxnSp>
        <p:nvCxnSpPr>
          <p:cNvPr id="72" name="直接箭头连接符 71"/>
          <p:cNvCxnSpPr>
            <a:stCxn id="53" idx="0"/>
            <a:endCxn id="75" idx="2"/>
          </p:cNvCxnSpPr>
          <p:nvPr/>
        </p:nvCxnSpPr>
        <p:spPr>
          <a:xfrm flipH="1" flipV="1">
            <a:off x="3857279" y="1976198"/>
            <a:ext cx="1" cy="7050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 Box 82"/>
          <p:cNvSpPr txBox="1">
            <a:spLocks noChangeArrowheads="1"/>
          </p:cNvSpPr>
          <p:nvPr/>
        </p:nvSpPr>
        <p:spPr bwMode="auto">
          <a:xfrm>
            <a:off x="3495936" y="1671397"/>
            <a:ext cx="722686" cy="30480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200" kern="100" dirty="0">
                <a:latin typeface="Times New Roman" panose="02020603050405020304" pitchFamily="18" charset="0"/>
              </a:rPr>
              <a:t>上报</a:t>
            </a:r>
            <a:endParaRPr lang="zh-CN" sz="1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12" name="AutoShape 89"/>
          <p:cNvCxnSpPr>
            <a:cxnSpLocks noChangeShapeType="1"/>
            <a:stCxn id="75" idx="3"/>
            <a:endCxn id="118" idx="1"/>
          </p:cNvCxnSpPr>
          <p:nvPr/>
        </p:nvCxnSpPr>
        <p:spPr bwMode="auto">
          <a:xfrm>
            <a:off x="4218622" y="1823798"/>
            <a:ext cx="542346" cy="314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Text Box 82"/>
          <p:cNvSpPr txBox="1">
            <a:spLocks noChangeArrowheads="1"/>
          </p:cNvSpPr>
          <p:nvPr/>
        </p:nvSpPr>
        <p:spPr bwMode="auto">
          <a:xfrm>
            <a:off x="4760968" y="1509973"/>
            <a:ext cx="864972" cy="63393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zh-CN" altLang="zh-CN" sz="1200" dirty="0"/>
              <a:t>布置“一上二下”要求</a:t>
            </a:r>
            <a:endParaRPr lang="zh-CN" altLang="zh-CN" sz="1200" dirty="0"/>
          </a:p>
        </p:txBody>
      </p:sp>
      <p:cxnSp>
        <p:nvCxnSpPr>
          <p:cNvPr id="121" name="直接箭头连接符 120"/>
          <p:cNvCxnSpPr>
            <a:endCxn id="124" idx="0"/>
          </p:cNvCxnSpPr>
          <p:nvPr/>
        </p:nvCxnSpPr>
        <p:spPr>
          <a:xfrm>
            <a:off x="5193454" y="2143905"/>
            <a:ext cx="0" cy="19875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文本框 123"/>
          <p:cNvSpPr txBox="1"/>
          <p:nvPr/>
        </p:nvSpPr>
        <p:spPr>
          <a:xfrm>
            <a:off x="4760968" y="4131482"/>
            <a:ext cx="86497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200" kern="100" dirty="0">
                <a:latin typeface="Times New Roman" panose="02020603050405020304" pitchFamily="18" charset="0"/>
              </a:rPr>
              <a:t>提出布置方案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26" name="直接箭头连接符 125"/>
          <p:cNvCxnSpPr/>
          <p:nvPr/>
        </p:nvCxnSpPr>
        <p:spPr>
          <a:xfrm>
            <a:off x="5193454" y="4603454"/>
            <a:ext cx="0" cy="9325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文本框 128"/>
          <p:cNvSpPr txBox="1"/>
          <p:nvPr/>
        </p:nvSpPr>
        <p:spPr>
          <a:xfrm>
            <a:off x="4760968" y="5536036"/>
            <a:ext cx="86497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zh-CN" sz="1200" dirty="0"/>
              <a:t>提供预算测算信息</a:t>
            </a:r>
            <a:endParaRPr lang="zh-CN" altLang="zh-CN" sz="1200" dirty="0"/>
          </a:p>
        </p:txBody>
      </p:sp>
      <p:cxnSp>
        <p:nvCxnSpPr>
          <p:cNvPr id="131" name="肘形连接符 130"/>
          <p:cNvCxnSpPr>
            <a:stCxn id="129" idx="3"/>
            <a:endCxn id="133" idx="2"/>
          </p:cNvCxnSpPr>
          <p:nvPr/>
        </p:nvCxnSpPr>
        <p:spPr>
          <a:xfrm flipV="1">
            <a:off x="5625940" y="4603455"/>
            <a:ext cx="681764" cy="1163414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文本框 132"/>
          <p:cNvSpPr txBox="1"/>
          <p:nvPr/>
        </p:nvSpPr>
        <p:spPr>
          <a:xfrm>
            <a:off x="5875218" y="4141790"/>
            <a:ext cx="86497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200" kern="100" dirty="0" smtClean="0">
                <a:latin typeface="Times New Roman" panose="02020603050405020304" pitchFamily="18" charset="0"/>
              </a:rPr>
              <a:t>预算编制方案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37" name="直接箭头连接符 136"/>
          <p:cNvCxnSpPr>
            <a:stCxn id="133" idx="0"/>
            <a:endCxn id="138" idx="2"/>
          </p:cNvCxnSpPr>
          <p:nvPr/>
        </p:nvCxnSpPr>
        <p:spPr>
          <a:xfrm flipV="1">
            <a:off x="6307704" y="3189372"/>
            <a:ext cx="0" cy="9524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AutoShape 69"/>
          <p:cNvSpPr>
            <a:spLocks noChangeArrowheads="1"/>
          </p:cNvSpPr>
          <p:nvPr/>
        </p:nvSpPr>
        <p:spPr bwMode="auto">
          <a:xfrm>
            <a:off x="5801733" y="2668731"/>
            <a:ext cx="1011942" cy="520641"/>
          </a:xfrm>
          <a:prstGeom prst="diamond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审批</a:t>
            </a:r>
            <a:endParaRPr lang="zh-CN" altLang="en-US" sz="2400" dirty="0"/>
          </a:p>
        </p:txBody>
      </p:sp>
      <p:cxnSp>
        <p:nvCxnSpPr>
          <p:cNvPr id="139" name="直接箭头连接符 138"/>
          <p:cNvCxnSpPr>
            <a:stCxn id="138" idx="0"/>
            <a:endCxn id="140" idx="2"/>
          </p:cNvCxnSpPr>
          <p:nvPr/>
        </p:nvCxnSpPr>
        <p:spPr>
          <a:xfrm flipV="1">
            <a:off x="6307704" y="1992672"/>
            <a:ext cx="6133" cy="6760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 Box 82"/>
          <p:cNvSpPr txBox="1">
            <a:spLocks noChangeArrowheads="1"/>
          </p:cNvSpPr>
          <p:nvPr/>
        </p:nvSpPr>
        <p:spPr bwMode="auto">
          <a:xfrm>
            <a:off x="5952494" y="1687871"/>
            <a:ext cx="722686" cy="30480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200" kern="100" dirty="0">
                <a:latin typeface="Times New Roman" panose="02020603050405020304" pitchFamily="18" charset="0"/>
              </a:rPr>
              <a:t>上报</a:t>
            </a:r>
            <a:endParaRPr lang="zh-CN" sz="1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53" name="肘形连接符 152"/>
          <p:cNvCxnSpPr>
            <a:stCxn id="53" idx="3"/>
            <a:endCxn id="49" idx="3"/>
          </p:cNvCxnSpPr>
          <p:nvPr/>
        </p:nvCxnSpPr>
        <p:spPr>
          <a:xfrm flipH="1">
            <a:off x="4300667" y="2941562"/>
            <a:ext cx="67616" cy="1435738"/>
          </a:xfrm>
          <a:prstGeom prst="bentConnector3">
            <a:avLst>
              <a:gd name="adj1" fmla="val -338086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肘形连接符 153"/>
          <p:cNvCxnSpPr/>
          <p:nvPr/>
        </p:nvCxnSpPr>
        <p:spPr>
          <a:xfrm flipH="1">
            <a:off x="6742203" y="2948427"/>
            <a:ext cx="41189" cy="1401112"/>
          </a:xfrm>
          <a:prstGeom prst="bentConnector3">
            <a:avLst>
              <a:gd name="adj1" fmla="val -5550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文本框 156"/>
          <p:cNvSpPr txBox="1"/>
          <p:nvPr/>
        </p:nvSpPr>
        <p:spPr>
          <a:xfrm>
            <a:off x="3920041" y="2270801"/>
            <a:ext cx="241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8" name="文本框 157"/>
          <p:cNvSpPr txBox="1"/>
          <p:nvPr/>
        </p:nvSpPr>
        <p:spPr>
          <a:xfrm>
            <a:off x="4260556" y="3541031"/>
            <a:ext cx="241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" name="文本框 158"/>
          <p:cNvSpPr txBox="1"/>
          <p:nvPr/>
        </p:nvSpPr>
        <p:spPr>
          <a:xfrm>
            <a:off x="6439989" y="2266066"/>
            <a:ext cx="241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0" name="文本框 159"/>
          <p:cNvSpPr txBox="1"/>
          <p:nvPr/>
        </p:nvSpPr>
        <p:spPr>
          <a:xfrm>
            <a:off x="6731484" y="3523374"/>
            <a:ext cx="241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3" name="肘形连接符 162"/>
          <p:cNvCxnSpPr>
            <a:stCxn id="140" idx="3"/>
            <a:endCxn id="167" idx="0"/>
          </p:cNvCxnSpPr>
          <p:nvPr/>
        </p:nvCxnSpPr>
        <p:spPr>
          <a:xfrm>
            <a:off x="6675180" y="1840272"/>
            <a:ext cx="960466" cy="2316752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文本框 166"/>
          <p:cNvSpPr txBox="1"/>
          <p:nvPr/>
        </p:nvSpPr>
        <p:spPr>
          <a:xfrm>
            <a:off x="7354382" y="4157024"/>
            <a:ext cx="56252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200" kern="100" dirty="0" smtClean="0">
                <a:latin typeface="Times New Roman" panose="02020603050405020304" pitchFamily="18" charset="0"/>
              </a:rPr>
              <a:t>预算下达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76" name="AutoShape 89"/>
          <p:cNvCxnSpPr>
            <a:cxnSpLocks noChangeShapeType="1"/>
            <a:stCxn id="167" idx="3"/>
            <a:endCxn id="179" idx="1"/>
          </p:cNvCxnSpPr>
          <p:nvPr/>
        </p:nvCxnSpPr>
        <p:spPr bwMode="auto">
          <a:xfrm>
            <a:off x="7916910" y="4387857"/>
            <a:ext cx="33292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9" name="文本框 178"/>
          <p:cNvSpPr txBox="1"/>
          <p:nvPr/>
        </p:nvSpPr>
        <p:spPr>
          <a:xfrm>
            <a:off x="8249838" y="4157024"/>
            <a:ext cx="54200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200" kern="100" dirty="0" smtClean="0">
                <a:latin typeface="Times New Roman" panose="02020603050405020304" pitchFamily="18" charset="0"/>
              </a:rPr>
              <a:t>信息公开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84" name="AutoShape 89"/>
          <p:cNvCxnSpPr>
            <a:cxnSpLocks noChangeShapeType="1"/>
            <a:stCxn id="179" idx="3"/>
            <a:endCxn id="186" idx="1"/>
          </p:cNvCxnSpPr>
          <p:nvPr/>
        </p:nvCxnSpPr>
        <p:spPr bwMode="auto">
          <a:xfrm flipV="1">
            <a:off x="8791843" y="4386084"/>
            <a:ext cx="329726" cy="177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6" name="文本框 185"/>
          <p:cNvSpPr txBox="1"/>
          <p:nvPr/>
        </p:nvSpPr>
        <p:spPr>
          <a:xfrm>
            <a:off x="9121569" y="4247584"/>
            <a:ext cx="49071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zh-CN" sz="1200" dirty="0"/>
              <a:t>归档</a:t>
            </a:r>
            <a:endParaRPr lang="zh-CN" altLang="zh-CN" sz="1200" dirty="0"/>
          </a:p>
        </p:txBody>
      </p:sp>
      <p:cxnSp>
        <p:nvCxnSpPr>
          <p:cNvPr id="188" name="AutoShape 89"/>
          <p:cNvCxnSpPr>
            <a:cxnSpLocks noChangeShapeType="1"/>
            <a:stCxn id="186" idx="3"/>
            <a:endCxn id="194" idx="1"/>
          </p:cNvCxnSpPr>
          <p:nvPr/>
        </p:nvCxnSpPr>
        <p:spPr bwMode="auto">
          <a:xfrm flipV="1">
            <a:off x="9612288" y="4386083"/>
            <a:ext cx="329726" cy="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" name="AutoShape 87"/>
          <p:cNvSpPr>
            <a:spLocks noChangeArrowheads="1"/>
          </p:cNvSpPr>
          <p:nvPr/>
        </p:nvSpPr>
        <p:spPr bwMode="auto">
          <a:xfrm>
            <a:off x="9942014" y="4200731"/>
            <a:ext cx="666748" cy="370703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200" kern="100" dirty="0">
                <a:latin typeface="Times New Roman" panose="02020603050405020304" pitchFamily="18" charset="0"/>
              </a:rPr>
              <a:t>结束</a:t>
            </a:r>
            <a:endParaRPr lang="zh-CN" sz="1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" name="表格 99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80535" y="502509"/>
          <a:ext cx="10338487" cy="57023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089"/>
                <a:gridCol w="9831398"/>
              </a:tblGrid>
              <a:tr h="43053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400" kern="100" dirty="0" smtClean="0">
                          <a:effectLst/>
                          <a:sym typeface="+mn-ea"/>
                        </a:rPr>
                        <a:t>预算调整流程图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cPr/>
                </a:tc>
              </a:tr>
              <a:tr h="13436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effectLst/>
                          <a:latin typeface="+mn-lt"/>
                          <a:ea typeface="+mn-ea"/>
                        </a:rPr>
                        <a:t>校长办公会</a:t>
                      </a:r>
                      <a:endParaRPr lang="en-US" altLang="zh-CN" sz="1200" kern="100" dirty="0" smtClean="0">
                        <a:effectLst/>
                        <a:latin typeface="+mn-lt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effectLst/>
                          <a:latin typeface="+mn-lt"/>
                          <a:ea typeface="+mn-ea"/>
                        </a:rPr>
                        <a:t>或常委会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091682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2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校领导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1200" kern="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623527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财务处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212979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相关部门学院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1" name="AutoShape 87"/>
          <p:cNvSpPr>
            <a:spLocks noChangeArrowheads="1"/>
          </p:cNvSpPr>
          <p:nvPr/>
        </p:nvSpPr>
        <p:spPr bwMode="auto">
          <a:xfrm>
            <a:off x="4339317" y="5370026"/>
            <a:ext cx="666748" cy="370703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开始</a:t>
            </a:r>
            <a:endParaRPr lang="zh-CN" sz="1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03" name="AutoShape 89"/>
          <p:cNvCxnSpPr>
            <a:cxnSpLocks noChangeShapeType="1"/>
            <a:stCxn id="101" idx="1"/>
            <a:endCxn id="111" idx="3"/>
          </p:cNvCxnSpPr>
          <p:nvPr/>
        </p:nvCxnSpPr>
        <p:spPr bwMode="auto">
          <a:xfrm flipH="1">
            <a:off x="3594312" y="5555378"/>
            <a:ext cx="745005" cy="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0" name="直接箭头连接符 109"/>
          <p:cNvCxnSpPr>
            <a:stCxn id="111" idx="0"/>
            <a:endCxn id="37" idx="2"/>
          </p:cNvCxnSpPr>
          <p:nvPr/>
        </p:nvCxnSpPr>
        <p:spPr>
          <a:xfrm flipV="1">
            <a:off x="2943621" y="3113361"/>
            <a:ext cx="1370" cy="2118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文本框 110"/>
          <p:cNvSpPr txBox="1"/>
          <p:nvPr/>
        </p:nvSpPr>
        <p:spPr>
          <a:xfrm>
            <a:off x="2292929" y="5232213"/>
            <a:ext cx="1301383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>
                <a:latin typeface="Times New Roman" panose="02020603050405020304" pitchFamily="18" charset="0"/>
              </a:rPr>
              <a:t>负责</a:t>
            </a:r>
            <a:r>
              <a:rPr lang="zh-CN" altLang="en-US" sz="1200" kern="100" dirty="0" smtClean="0">
                <a:latin typeface="Times New Roman" panose="02020603050405020304" pitchFamily="18" charset="0"/>
              </a:rPr>
              <a:t>人提出预算追加、调整书面申请报告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9" name="文本框 148"/>
          <p:cNvSpPr txBox="1"/>
          <p:nvPr/>
        </p:nvSpPr>
        <p:spPr>
          <a:xfrm>
            <a:off x="5006065" y="3638927"/>
            <a:ext cx="86497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与相关部门会商、汇总数据</a:t>
            </a:r>
            <a:endParaRPr lang="zh-CN" altLang="en-US" sz="1200" kern="100" dirty="0">
              <a:latin typeface="Times New Roman" panose="02020603050405020304" pitchFamily="18" charset="0"/>
            </a:endParaRPr>
          </a:p>
        </p:txBody>
      </p:sp>
      <p:cxnSp>
        <p:nvCxnSpPr>
          <p:cNvPr id="150" name="直接箭头连接符 149"/>
          <p:cNvCxnSpPr>
            <a:stCxn id="149" idx="0"/>
            <a:endCxn id="151" idx="2"/>
          </p:cNvCxnSpPr>
          <p:nvPr/>
        </p:nvCxnSpPr>
        <p:spPr>
          <a:xfrm flipH="1" flipV="1">
            <a:off x="5438550" y="3176801"/>
            <a:ext cx="1" cy="4621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AutoShape 69"/>
          <p:cNvSpPr>
            <a:spLocks noChangeArrowheads="1"/>
          </p:cNvSpPr>
          <p:nvPr/>
        </p:nvSpPr>
        <p:spPr bwMode="auto">
          <a:xfrm>
            <a:off x="4964875" y="2656160"/>
            <a:ext cx="947350" cy="520641"/>
          </a:xfrm>
          <a:prstGeom prst="diamond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审批</a:t>
            </a:r>
            <a:endParaRPr lang="zh-CN" altLang="en-US" sz="2400" dirty="0"/>
          </a:p>
        </p:txBody>
      </p:sp>
      <p:sp>
        <p:nvSpPr>
          <p:cNvPr id="173" name="文本框 172"/>
          <p:cNvSpPr txBox="1"/>
          <p:nvPr/>
        </p:nvSpPr>
        <p:spPr>
          <a:xfrm>
            <a:off x="8606466" y="2383567"/>
            <a:ext cx="241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4" name="肘形连接符 173"/>
          <p:cNvCxnSpPr>
            <a:stCxn id="118" idx="3"/>
            <a:endCxn id="177" idx="0"/>
          </p:cNvCxnSpPr>
          <p:nvPr/>
        </p:nvCxnSpPr>
        <p:spPr>
          <a:xfrm>
            <a:off x="9725205" y="1734058"/>
            <a:ext cx="328615" cy="1989368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文本框 176"/>
          <p:cNvSpPr txBox="1"/>
          <p:nvPr/>
        </p:nvSpPr>
        <p:spPr>
          <a:xfrm>
            <a:off x="9626232" y="3723426"/>
            <a:ext cx="855175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预算调整、备案预算并进行监督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78" name="AutoShape 89"/>
          <p:cNvCxnSpPr>
            <a:cxnSpLocks noChangeShapeType="1"/>
            <a:stCxn id="177" idx="2"/>
            <a:endCxn id="179" idx="0"/>
          </p:cNvCxnSpPr>
          <p:nvPr/>
        </p:nvCxnSpPr>
        <p:spPr bwMode="auto">
          <a:xfrm flipH="1">
            <a:off x="10052449" y="4554423"/>
            <a:ext cx="1371" cy="88021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9" name="AutoShape 87"/>
          <p:cNvSpPr>
            <a:spLocks noChangeArrowheads="1"/>
          </p:cNvSpPr>
          <p:nvPr/>
        </p:nvSpPr>
        <p:spPr bwMode="auto">
          <a:xfrm>
            <a:off x="9719075" y="5434640"/>
            <a:ext cx="666748" cy="370703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200" kern="100" dirty="0">
                <a:latin typeface="Times New Roman" panose="02020603050405020304" pitchFamily="18" charset="0"/>
              </a:rPr>
              <a:t>结束</a:t>
            </a:r>
            <a:endParaRPr lang="zh-CN" sz="1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" name="AutoShape 69"/>
          <p:cNvSpPr>
            <a:spLocks noChangeArrowheads="1"/>
          </p:cNvSpPr>
          <p:nvPr/>
        </p:nvSpPr>
        <p:spPr bwMode="auto">
          <a:xfrm>
            <a:off x="2471316" y="2592720"/>
            <a:ext cx="947350" cy="520641"/>
          </a:xfrm>
          <a:prstGeom prst="diamond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审</a:t>
            </a:r>
            <a:r>
              <a:rPr lang="zh-CN" altLang="en-US" sz="1200" kern="100" dirty="0">
                <a:latin typeface="Times New Roman" panose="02020603050405020304" pitchFamily="18" charset="0"/>
              </a:rPr>
              <a:t>核</a:t>
            </a:r>
            <a:endParaRPr lang="zh-CN" altLang="en-US" sz="2400" dirty="0"/>
          </a:p>
        </p:txBody>
      </p:sp>
      <p:sp>
        <p:nvSpPr>
          <p:cNvPr id="44" name="文本框 43"/>
          <p:cNvSpPr txBox="1"/>
          <p:nvPr/>
        </p:nvSpPr>
        <p:spPr>
          <a:xfrm>
            <a:off x="3573240" y="3803966"/>
            <a:ext cx="241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AutoShape 69"/>
          <p:cNvSpPr>
            <a:spLocks noChangeArrowheads="1"/>
          </p:cNvSpPr>
          <p:nvPr/>
        </p:nvSpPr>
        <p:spPr bwMode="auto">
          <a:xfrm>
            <a:off x="6700347" y="3538951"/>
            <a:ext cx="1906119" cy="1145587"/>
          </a:xfrm>
          <a:prstGeom prst="diamond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预算总金额内调整或追加金额</a:t>
            </a:r>
            <a:endParaRPr lang="en-US" altLang="zh-CN" sz="1200" kern="100" dirty="0" smtClean="0">
              <a:latin typeface="Times New Roman" panose="02020603050405020304" pitchFamily="18" charset="0"/>
            </a:endParaRPr>
          </a:p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≤</a:t>
            </a:r>
            <a:r>
              <a:rPr lang="en-US" altLang="zh-CN" sz="1200" kern="100" dirty="0" smtClean="0">
                <a:latin typeface="Times New Roman" panose="02020603050405020304" pitchFamily="18" charset="0"/>
              </a:rPr>
              <a:t>100</a:t>
            </a:r>
            <a:r>
              <a:rPr lang="zh-CN" altLang="en-US" sz="1200" kern="100" dirty="0" smtClean="0">
                <a:latin typeface="Times New Roman" panose="02020603050405020304" pitchFamily="18" charset="0"/>
              </a:rPr>
              <a:t>万</a:t>
            </a:r>
            <a:endParaRPr lang="zh-CN" altLang="en-US" sz="2400" dirty="0"/>
          </a:p>
        </p:txBody>
      </p:sp>
      <p:cxnSp>
        <p:nvCxnSpPr>
          <p:cNvPr id="90" name="直接箭头连接符 89"/>
          <p:cNvCxnSpPr>
            <a:stCxn id="52" idx="0"/>
            <a:endCxn id="91" idx="2"/>
          </p:cNvCxnSpPr>
          <p:nvPr/>
        </p:nvCxnSpPr>
        <p:spPr>
          <a:xfrm flipH="1" flipV="1">
            <a:off x="7650810" y="2080672"/>
            <a:ext cx="2597" cy="14582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AutoShape 69"/>
          <p:cNvSpPr>
            <a:spLocks noChangeArrowheads="1"/>
          </p:cNvSpPr>
          <p:nvPr/>
        </p:nvSpPr>
        <p:spPr bwMode="auto">
          <a:xfrm>
            <a:off x="7020282" y="1387444"/>
            <a:ext cx="1261056" cy="693228"/>
          </a:xfrm>
          <a:prstGeom prst="diamond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办公会</a:t>
            </a:r>
            <a:endParaRPr lang="en-US" altLang="zh-CN" sz="1200" kern="100" dirty="0" smtClean="0">
              <a:latin typeface="Times New Roman" panose="02020603050405020304" pitchFamily="18" charset="0"/>
            </a:endParaRPr>
          </a:p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审批</a:t>
            </a:r>
            <a:endParaRPr lang="zh-CN" altLang="en-US" sz="2400" dirty="0"/>
          </a:p>
        </p:txBody>
      </p:sp>
      <p:sp>
        <p:nvSpPr>
          <p:cNvPr id="118" name="AutoShape 69"/>
          <p:cNvSpPr>
            <a:spLocks noChangeArrowheads="1"/>
          </p:cNvSpPr>
          <p:nvPr/>
        </p:nvSpPr>
        <p:spPr bwMode="auto">
          <a:xfrm>
            <a:off x="8435079" y="1387444"/>
            <a:ext cx="1290126" cy="693227"/>
          </a:xfrm>
          <a:prstGeom prst="diamond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常委会审批</a:t>
            </a:r>
            <a:endParaRPr lang="zh-CN" altLang="en-US" sz="2400" dirty="0"/>
          </a:p>
        </p:txBody>
      </p:sp>
      <p:sp>
        <p:nvSpPr>
          <p:cNvPr id="139" name="文本框 138"/>
          <p:cNvSpPr txBox="1"/>
          <p:nvPr/>
        </p:nvSpPr>
        <p:spPr>
          <a:xfrm>
            <a:off x="7269884" y="2383567"/>
            <a:ext cx="241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" name="文本框 141"/>
          <p:cNvSpPr txBox="1"/>
          <p:nvPr/>
        </p:nvSpPr>
        <p:spPr>
          <a:xfrm>
            <a:off x="9572862" y="2396344"/>
            <a:ext cx="241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3" name="肘形连接符 142"/>
          <p:cNvCxnSpPr>
            <a:stCxn id="151" idx="3"/>
            <a:endCxn id="52" idx="1"/>
          </p:cNvCxnSpPr>
          <p:nvPr/>
        </p:nvCxnSpPr>
        <p:spPr>
          <a:xfrm>
            <a:off x="5912225" y="2916481"/>
            <a:ext cx="788122" cy="119526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文本框 154"/>
          <p:cNvSpPr txBox="1"/>
          <p:nvPr/>
        </p:nvSpPr>
        <p:spPr>
          <a:xfrm>
            <a:off x="5918589" y="3425453"/>
            <a:ext cx="241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8" name="肘形连接符 157"/>
          <p:cNvCxnSpPr>
            <a:stCxn id="111" idx="1"/>
            <a:endCxn id="37" idx="1"/>
          </p:cNvCxnSpPr>
          <p:nvPr/>
        </p:nvCxnSpPr>
        <p:spPr>
          <a:xfrm rot="10800000" flipH="1">
            <a:off x="2292928" y="2853041"/>
            <a:ext cx="178387" cy="2702338"/>
          </a:xfrm>
          <a:prstGeom prst="bentConnector3">
            <a:avLst>
              <a:gd name="adj1" fmla="val -368753"/>
            </a:avLst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文本框 168"/>
          <p:cNvSpPr txBox="1"/>
          <p:nvPr/>
        </p:nvSpPr>
        <p:spPr>
          <a:xfrm>
            <a:off x="1723839" y="3803967"/>
            <a:ext cx="241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4" name="肘形连接符 163"/>
          <p:cNvCxnSpPr>
            <a:stCxn id="52" idx="3"/>
            <a:endCxn id="118" idx="2"/>
          </p:cNvCxnSpPr>
          <p:nvPr/>
        </p:nvCxnSpPr>
        <p:spPr>
          <a:xfrm flipV="1">
            <a:off x="8606466" y="2080671"/>
            <a:ext cx="473676" cy="2031074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肘形连接符 193"/>
          <p:cNvCxnSpPr>
            <a:stCxn id="37" idx="3"/>
            <a:endCxn id="149" idx="2"/>
          </p:cNvCxnSpPr>
          <p:nvPr/>
        </p:nvCxnSpPr>
        <p:spPr>
          <a:xfrm>
            <a:off x="3418666" y="2853041"/>
            <a:ext cx="2019885" cy="1432217"/>
          </a:xfrm>
          <a:prstGeom prst="bentConnector4">
            <a:avLst>
              <a:gd name="adj1" fmla="val 25435"/>
              <a:gd name="adj2" fmla="val 11596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肘形连接符 200"/>
          <p:cNvCxnSpPr>
            <a:stCxn id="149" idx="1"/>
            <a:endCxn id="151" idx="1"/>
          </p:cNvCxnSpPr>
          <p:nvPr/>
        </p:nvCxnSpPr>
        <p:spPr>
          <a:xfrm rot="10800000">
            <a:off x="4964875" y="2916481"/>
            <a:ext cx="41190" cy="1045612"/>
          </a:xfrm>
          <a:prstGeom prst="bentConnector3">
            <a:avLst>
              <a:gd name="adj1" fmla="val 1629053"/>
            </a:avLst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文本框 205"/>
          <p:cNvSpPr txBox="1"/>
          <p:nvPr/>
        </p:nvSpPr>
        <p:spPr>
          <a:xfrm>
            <a:off x="4340687" y="3425453"/>
            <a:ext cx="241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9" name="肘形连接符 208"/>
          <p:cNvCxnSpPr>
            <a:stCxn id="91" idx="0"/>
            <a:endCxn id="177" idx="3"/>
          </p:cNvCxnSpPr>
          <p:nvPr/>
        </p:nvCxnSpPr>
        <p:spPr>
          <a:xfrm rot="16200000" flipH="1">
            <a:off x="7690367" y="1347886"/>
            <a:ext cx="2751481" cy="2830597"/>
          </a:xfrm>
          <a:prstGeom prst="bentConnector4">
            <a:avLst>
              <a:gd name="adj1" fmla="val -8308"/>
              <a:gd name="adj2" fmla="val 108076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文本框 215"/>
          <p:cNvSpPr txBox="1"/>
          <p:nvPr/>
        </p:nvSpPr>
        <p:spPr>
          <a:xfrm>
            <a:off x="10392384" y="2383567"/>
            <a:ext cx="241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9" name="肘形连接符 268"/>
          <p:cNvCxnSpPr>
            <a:stCxn id="91" idx="1"/>
            <a:endCxn id="149" idx="3"/>
          </p:cNvCxnSpPr>
          <p:nvPr/>
        </p:nvCxnSpPr>
        <p:spPr>
          <a:xfrm rot="10800000" flipV="1">
            <a:off x="5871038" y="1734057"/>
            <a:ext cx="1149245" cy="22280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文本框 281"/>
          <p:cNvSpPr txBox="1"/>
          <p:nvPr/>
        </p:nvSpPr>
        <p:spPr>
          <a:xfrm>
            <a:off x="6540913" y="2383567"/>
            <a:ext cx="241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" name="表格 99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869315" y="457200"/>
          <a:ext cx="10474325" cy="52622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365"/>
                <a:gridCol w="9966960"/>
              </a:tblGrid>
              <a:tr h="36576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400" kern="100" dirty="0" smtClean="0">
                          <a:effectLst/>
                          <a:sym typeface="+mn-ea"/>
                        </a:rPr>
                        <a:t>课题项目管理流程图</a:t>
                      </a:r>
                      <a:r>
                        <a:rPr lang="en-US" altLang="zh-CN" sz="2400" kern="100" dirty="0" smtClean="0">
                          <a:effectLst/>
                          <a:sym typeface="+mn-ea"/>
                        </a:rPr>
                        <a:t>—</a:t>
                      </a:r>
                      <a:r>
                        <a:rPr lang="zh-CN" altLang="en-US" sz="2400" kern="100" dirty="0" smtClean="0">
                          <a:effectLst/>
                          <a:sym typeface="+mn-ea"/>
                        </a:rPr>
                        <a:t>立项阶段</a:t>
                      </a:r>
                      <a:endParaRPr lang="zh-CN" altLang="en-US" sz="2400" kern="100" dirty="0" smtClean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marL="68580" marR="68580" marT="0" marB="0"/>
                </a:tc>
                <a:tc hMerge="1">
                  <a:tcPr/>
                </a:tc>
              </a:tr>
              <a:tr h="1539240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2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课题项目归口部门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1200" kern="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421765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财务处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计划管理科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935480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zh-CN" altLang="en-US" sz="12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财务处</a:t>
                      </a:r>
                      <a:endParaRPr lang="zh-CN" altLang="en-US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zh-CN" altLang="en-US" sz="12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监察组、部门负责人</a:t>
                      </a:r>
                      <a:endParaRPr lang="zh-CN" altLang="en-US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buNone/>
                      </a:pPr>
                      <a:endParaRPr lang="zh-CN" altLang="en-US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1" name="AutoShape 87"/>
          <p:cNvSpPr>
            <a:spLocks noChangeArrowheads="1"/>
          </p:cNvSpPr>
          <p:nvPr/>
        </p:nvSpPr>
        <p:spPr bwMode="auto">
          <a:xfrm>
            <a:off x="2337797" y="975191"/>
            <a:ext cx="666748" cy="370703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开始</a:t>
            </a:r>
            <a:endParaRPr lang="zh-CN" sz="1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03" name="AutoShape 89"/>
          <p:cNvCxnSpPr>
            <a:cxnSpLocks noChangeShapeType="1"/>
            <a:stCxn id="101" idx="2"/>
            <a:endCxn id="111" idx="0"/>
          </p:cNvCxnSpPr>
          <p:nvPr/>
        </p:nvCxnSpPr>
        <p:spPr bwMode="auto">
          <a:xfrm>
            <a:off x="2671445" y="1346200"/>
            <a:ext cx="5715" cy="31559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0" name="直接箭头连接符 109"/>
          <p:cNvCxnSpPr>
            <a:stCxn id="111" idx="2"/>
            <a:endCxn id="37" idx="0"/>
          </p:cNvCxnSpPr>
          <p:nvPr/>
        </p:nvCxnSpPr>
        <p:spPr>
          <a:xfrm flipH="1">
            <a:off x="2671445" y="2122170"/>
            <a:ext cx="5715" cy="8420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文本框 110"/>
          <p:cNvSpPr txBox="1"/>
          <p:nvPr/>
        </p:nvSpPr>
        <p:spPr>
          <a:xfrm>
            <a:off x="2026229" y="1661876"/>
            <a:ext cx="1301383" cy="460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>
                <a:latin typeface="Times New Roman" panose="02020603050405020304" pitchFamily="18" charset="0"/>
              </a:rPr>
              <a:t>提交项目经费本和对应附件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1" name="AutoShape 69"/>
          <p:cNvSpPr>
            <a:spLocks noChangeArrowheads="1"/>
          </p:cNvSpPr>
          <p:nvPr/>
        </p:nvSpPr>
        <p:spPr bwMode="auto">
          <a:xfrm>
            <a:off x="5846445" y="4069715"/>
            <a:ext cx="1790065" cy="1064260"/>
          </a:xfrm>
          <a:prstGeom prst="diamond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监察组组长、部门领导审批</a:t>
            </a:r>
            <a:endParaRPr lang="zh-CN" altLang="en-US" sz="1200" kern="100" dirty="0" smtClean="0">
              <a:latin typeface="Times New Roman" panose="02020603050405020304" pitchFamily="18" charset="0"/>
            </a:endParaRPr>
          </a:p>
        </p:txBody>
      </p:sp>
      <p:sp>
        <p:nvSpPr>
          <p:cNvPr id="177" name="文本框 176"/>
          <p:cNvSpPr txBox="1"/>
          <p:nvPr/>
        </p:nvSpPr>
        <p:spPr>
          <a:xfrm>
            <a:off x="9029332" y="1301427"/>
            <a:ext cx="855175" cy="460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归还已盖章经费本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78" name="AutoShape 89"/>
          <p:cNvCxnSpPr>
            <a:cxnSpLocks noChangeShapeType="1"/>
            <a:stCxn id="177" idx="3"/>
            <a:endCxn id="179" idx="1"/>
          </p:cNvCxnSpPr>
          <p:nvPr/>
        </p:nvCxnSpPr>
        <p:spPr bwMode="auto">
          <a:xfrm>
            <a:off x="9884410" y="1531620"/>
            <a:ext cx="45275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9" name="AutoShape 87"/>
          <p:cNvSpPr>
            <a:spLocks noChangeArrowheads="1"/>
          </p:cNvSpPr>
          <p:nvPr/>
        </p:nvSpPr>
        <p:spPr bwMode="auto">
          <a:xfrm>
            <a:off x="10336930" y="1346510"/>
            <a:ext cx="666748" cy="370703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200" kern="100" dirty="0">
                <a:latin typeface="Times New Roman" panose="02020603050405020304" pitchFamily="18" charset="0"/>
              </a:rPr>
              <a:t>结束</a:t>
            </a:r>
            <a:endParaRPr lang="zh-CN" sz="1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" name="AutoShape 69"/>
          <p:cNvSpPr>
            <a:spLocks noChangeArrowheads="1"/>
          </p:cNvSpPr>
          <p:nvPr/>
        </p:nvSpPr>
        <p:spPr bwMode="auto">
          <a:xfrm>
            <a:off x="2197631" y="2964195"/>
            <a:ext cx="947350" cy="520641"/>
          </a:xfrm>
          <a:prstGeom prst="diamond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审</a:t>
            </a:r>
            <a:r>
              <a:rPr lang="zh-CN" altLang="en-US" sz="1200" kern="100" dirty="0">
                <a:latin typeface="Times New Roman" panose="02020603050405020304" pitchFamily="18" charset="0"/>
              </a:rPr>
              <a:t>核</a:t>
            </a:r>
            <a:endParaRPr lang="zh-CN" altLang="en-US" sz="2400" dirty="0"/>
          </a:p>
        </p:txBody>
      </p:sp>
      <p:sp>
        <p:nvSpPr>
          <p:cNvPr id="44" name="文本框 43"/>
          <p:cNvSpPr txBox="1"/>
          <p:nvPr/>
        </p:nvSpPr>
        <p:spPr>
          <a:xfrm>
            <a:off x="3145790" y="3311525"/>
            <a:ext cx="37782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5" name="文本框 154"/>
          <p:cNvSpPr txBox="1"/>
          <p:nvPr/>
        </p:nvSpPr>
        <p:spPr>
          <a:xfrm>
            <a:off x="7334885" y="5003165"/>
            <a:ext cx="46228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4" name="肘形连接符 163"/>
          <p:cNvCxnSpPr>
            <a:stCxn id="151" idx="3"/>
            <a:endCxn id="9" idx="3"/>
          </p:cNvCxnSpPr>
          <p:nvPr/>
        </p:nvCxnSpPr>
        <p:spPr>
          <a:xfrm flipH="1" flipV="1">
            <a:off x="7153275" y="3224530"/>
            <a:ext cx="483235" cy="1377315"/>
          </a:xfrm>
          <a:prstGeom prst="bentConnector3">
            <a:avLst>
              <a:gd name="adj1" fmla="val -4927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文本框 281"/>
          <p:cNvSpPr txBox="1"/>
          <p:nvPr/>
        </p:nvSpPr>
        <p:spPr>
          <a:xfrm>
            <a:off x="7332345" y="3868420"/>
            <a:ext cx="4108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" name="肘形连接符 1"/>
          <p:cNvCxnSpPr>
            <a:stCxn id="37" idx="1"/>
            <a:endCxn id="111" idx="1"/>
          </p:cNvCxnSpPr>
          <p:nvPr/>
        </p:nvCxnSpPr>
        <p:spPr>
          <a:xfrm rot="10800000">
            <a:off x="2026285" y="1892300"/>
            <a:ext cx="171450" cy="1332230"/>
          </a:xfrm>
          <a:prstGeom prst="bentConnector3">
            <a:avLst>
              <a:gd name="adj1" fmla="val 23888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1873250" y="3312160"/>
            <a:ext cx="45910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557905" y="2901633"/>
            <a:ext cx="1013460" cy="6451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设置各项目代码、名称等信息</a:t>
            </a:r>
            <a:endParaRPr lang="zh-CN" altLang="en-US" sz="1200" kern="1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6" name="直接箭头连接符 5"/>
          <p:cNvCxnSpPr>
            <a:stCxn id="37" idx="3"/>
            <a:endCxn id="5" idx="1"/>
          </p:cNvCxnSpPr>
          <p:nvPr/>
        </p:nvCxnSpPr>
        <p:spPr>
          <a:xfrm>
            <a:off x="3145155" y="3224530"/>
            <a:ext cx="41275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4930775" y="2901633"/>
            <a:ext cx="1013460" cy="6451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经费本封面登记已设置的项目代码</a:t>
            </a:r>
            <a:endParaRPr lang="zh-CN" altLang="en-US" sz="1200" kern="1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8" name="直接箭头连接符 7"/>
          <p:cNvCxnSpPr>
            <a:stCxn id="5" idx="3"/>
            <a:endCxn id="7" idx="1"/>
          </p:cNvCxnSpPr>
          <p:nvPr/>
        </p:nvCxnSpPr>
        <p:spPr>
          <a:xfrm>
            <a:off x="4571365" y="3224530"/>
            <a:ext cx="35941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6329680" y="2994025"/>
            <a:ext cx="823595" cy="460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制作预算分配说明</a:t>
            </a:r>
            <a:endParaRPr lang="zh-CN" altLang="en-US" sz="1200" kern="1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0" name="直接箭头连接符 9"/>
          <p:cNvCxnSpPr>
            <a:stCxn id="7" idx="3"/>
            <a:endCxn id="9" idx="1"/>
          </p:cNvCxnSpPr>
          <p:nvPr/>
        </p:nvCxnSpPr>
        <p:spPr>
          <a:xfrm>
            <a:off x="5944235" y="3224530"/>
            <a:ext cx="3854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stCxn id="9" idx="2"/>
            <a:endCxn id="151" idx="0"/>
          </p:cNvCxnSpPr>
          <p:nvPr/>
        </p:nvCxnSpPr>
        <p:spPr>
          <a:xfrm>
            <a:off x="6741795" y="3454400"/>
            <a:ext cx="0" cy="6153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8107045" y="2994978"/>
            <a:ext cx="564515" cy="460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经费划拨</a:t>
            </a:r>
            <a:endParaRPr lang="zh-CN" altLang="en-US" sz="1200" kern="1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044940" y="2911158"/>
            <a:ext cx="823595" cy="6451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经费本封面加盖财务处公章</a:t>
            </a:r>
            <a:endParaRPr lang="zh-CN" altLang="en-US" sz="1200" kern="1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4" name="直接箭头连接符 13"/>
          <p:cNvCxnSpPr>
            <a:stCxn id="12" idx="3"/>
            <a:endCxn id="13" idx="1"/>
          </p:cNvCxnSpPr>
          <p:nvPr/>
        </p:nvCxnSpPr>
        <p:spPr>
          <a:xfrm>
            <a:off x="8671560" y="3225800"/>
            <a:ext cx="373380" cy="82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肘形连接符 14"/>
          <p:cNvCxnSpPr/>
          <p:nvPr/>
        </p:nvCxnSpPr>
        <p:spPr>
          <a:xfrm rot="10800000" flipH="1">
            <a:off x="5836920" y="3448685"/>
            <a:ext cx="2543175" cy="1146175"/>
          </a:xfrm>
          <a:prstGeom prst="bentConnector4">
            <a:avLst>
              <a:gd name="adj1" fmla="val -9363"/>
              <a:gd name="adj2" fmla="val -6614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stCxn id="13" idx="0"/>
            <a:endCxn id="177" idx="2"/>
          </p:cNvCxnSpPr>
          <p:nvPr/>
        </p:nvCxnSpPr>
        <p:spPr>
          <a:xfrm flipV="1">
            <a:off x="9457055" y="1761490"/>
            <a:ext cx="0" cy="11499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" name="表格 99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898010" y="964789"/>
          <a:ext cx="10338487" cy="51331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089"/>
                <a:gridCol w="9831398"/>
              </a:tblGrid>
              <a:tr h="43055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400" kern="100" dirty="0" smtClean="0">
                          <a:effectLst/>
                          <a:sym typeface="+mn-ea"/>
                        </a:rPr>
                        <a:t>课题项目管理流程图</a:t>
                      </a:r>
                      <a:r>
                        <a:rPr lang="en-US" altLang="zh-CN" sz="2400" kern="100" dirty="0" smtClean="0">
                          <a:effectLst/>
                          <a:sym typeface="+mn-ea"/>
                        </a:rPr>
                        <a:t>—</a:t>
                      </a:r>
                      <a:r>
                        <a:rPr lang="zh-CN" altLang="en-US" sz="2400" kern="100" dirty="0" smtClean="0">
                          <a:effectLst/>
                          <a:sym typeface="+mn-ea"/>
                        </a:rPr>
                        <a:t>经费调整阶段</a:t>
                      </a:r>
                      <a:endParaRPr lang="zh-CN" altLang="en-US" sz="2400" kern="100" dirty="0" smtClean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marL="68580" marR="68580" marT="0" marB="0"/>
                </a:tc>
                <a:tc hMerge="1">
                  <a:tcPr/>
                </a:tc>
              </a:tr>
              <a:tr h="12344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200" kern="100" dirty="0" smtClean="0">
                          <a:effectLst/>
                          <a:latin typeface="+mn-lt"/>
                          <a:ea typeface="+mn-ea"/>
                        </a:rPr>
                        <a:t>课题负责人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44675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2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课题项目归口部门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1200" kern="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623527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财务处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计划管理科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1" name="AutoShape 87"/>
          <p:cNvSpPr>
            <a:spLocks noChangeArrowheads="1"/>
          </p:cNvSpPr>
          <p:nvPr/>
        </p:nvSpPr>
        <p:spPr bwMode="auto">
          <a:xfrm>
            <a:off x="3931647" y="1834981"/>
            <a:ext cx="666748" cy="370703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开始</a:t>
            </a:r>
            <a:endParaRPr lang="zh-CN" sz="1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03" name="AutoShape 89"/>
          <p:cNvCxnSpPr>
            <a:cxnSpLocks noChangeShapeType="1"/>
            <a:stCxn id="101" idx="1"/>
            <a:endCxn id="5" idx="3"/>
          </p:cNvCxnSpPr>
          <p:nvPr/>
        </p:nvCxnSpPr>
        <p:spPr bwMode="auto">
          <a:xfrm flipH="1">
            <a:off x="3491865" y="2020570"/>
            <a:ext cx="44005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1" name="文本框 110"/>
          <p:cNvSpPr txBox="1"/>
          <p:nvPr/>
        </p:nvSpPr>
        <p:spPr>
          <a:xfrm>
            <a:off x="8256270" y="4839653"/>
            <a:ext cx="737870" cy="8299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申请表加盖财务处公章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78" name="AutoShape 89"/>
          <p:cNvCxnSpPr>
            <a:cxnSpLocks noChangeShapeType="1"/>
            <a:stCxn id="17" idx="0"/>
            <a:endCxn id="179" idx="2"/>
          </p:cNvCxnSpPr>
          <p:nvPr/>
        </p:nvCxnSpPr>
        <p:spPr bwMode="auto">
          <a:xfrm flipH="1" flipV="1">
            <a:off x="8615680" y="2205990"/>
            <a:ext cx="635" cy="9461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9" name="AutoShape 87"/>
          <p:cNvSpPr>
            <a:spLocks noChangeArrowheads="1"/>
          </p:cNvSpPr>
          <p:nvPr/>
        </p:nvSpPr>
        <p:spPr bwMode="auto">
          <a:xfrm>
            <a:off x="8282070" y="1835460"/>
            <a:ext cx="666748" cy="370703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200" kern="100" dirty="0">
                <a:latin typeface="Times New Roman" panose="02020603050405020304" pitchFamily="18" charset="0"/>
              </a:rPr>
              <a:t>结束</a:t>
            </a:r>
            <a:endParaRPr lang="zh-CN" sz="1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" name="AutoShape 69"/>
          <p:cNvSpPr>
            <a:spLocks noChangeArrowheads="1"/>
          </p:cNvSpPr>
          <p:nvPr/>
        </p:nvSpPr>
        <p:spPr bwMode="auto">
          <a:xfrm>
            <a:off x="2566566" y="3301380"/>
            <a:ext cx="947350" cy="520641"/>
          </a:xfrm>
          <a:prstGeom prst="diamond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审</a:t>
            </a:r>
            <a:r>
              <a:rPr lang="zh-CN" altLang="en-US" sz="1200" kern="100" dirty="0">
                <a:latin typeface="Times New Roman" panose="02020603050405020304" pitchFamily="18" charset="0"/>
              </a:rPr>
              <a:t>核</a:t>
            </a:r>
            <a:endParaRPr lang="zh-CN" altLang="en-US" sz="2400" dirty="0"/>
          </a:p>
        </p:txBody>
      </p:sp>
      <p:sp>
        <p:nvSpPr>
          <p:cNvPr id="44" name="文本框 43"/>
          <p:cNvSpPr txBox="1"/>
          <p:nvPr/>
        </p:nvSpPr>
        <p:spPr>
          <a:xfrm>
            <a:off x="3491865" y="3159760"/>
            <a:ext cx="4318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" name="文本框 141"/>
          <p:cNvSpPr txBox="1"/>
          <p:nvPr/>
        </p:nvSpPr>
        <p:spPr>
          <a:xfrm>
            <a:off x="7672070" y="4764405"/>
            <a:ext cx="3048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8" name="肘形连接符 157"/>
          <p:cNvCxnSpPr>
            <a:stCxn id="5" idx="1"/>
            <a:endCxn id="37" idx="1"/>
          </p:cNvCxnSpPr>
          <p:nvPr/>
        </p:nvCxnSpPr>
        <p:spPr>
          <a:xfrm rot="10800000" flipV="1">
            <a:off x="2566670" y="2020570"/>
            <a:ext cx="22225" cy="1541145"/>
          </a:xfrm>
          <a:prstGeom prst="bentConnector3">
            <a:avLst>
              <a:gd name="adj1" fmla="val 2520000"/>
            </a:avLst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文本框 168"/>
          <p:cNvSpPr txBox="1"/>
          <p:nvPr/>
        </p:nvSpPr>
        <p:spPr>
          <a:xfrm>
            <a:off x="2160719" y="3158807"/>
            <a:ext cx="241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1" name="肘形连接符 200"/>
          <p:cNvCxnSpPr>
            <a:stCxn id="16" idx="0"/>
            <a:endCxn id="7" idx="0"/>
          </p:cNvCxnSpPr>
          <p:nvPr/>
        </p:nvCxnSpPr>
        <p:spPr>
          <a:xfrm rot="16200000" flipV="1">
            <a:off x="5561013" y="2080578"/>
            <a:ext cx="12700" cy="2329815"/>
          </a:xfrm>
          <a:prstGeom prst="bentConnector3">
            <a:avLst>
              <a:gd name="adj1" fmla="val 1977500"/>
            </a:avLst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文本框 205"/>
          <p:cNvSpPr txBox="1"/>
          <p:nvPr/>
        </p:nvSpPr>
        <p:spPr>
          <a:xfrm>
            <a:off x="5705302" y="4772288"/>
            <a:ext cx="241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588895" y="1697673"/>
            <a:ext cx="902970" cy="6451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>
                <a:latin typeface="Times New Roman" panose="02020603050405020304" pitchFamily="18" charset="0"/>
              </a:rPr>
              <a:t>提交项目经费调整申请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6" name="直接箭头连接符 5"/>
          <p:cNvCxnSpPr>
            <a:stCxn id="5" idx="2"/>
            <a:endCxn id="37" idx="0"/>
          </p:cNvCxnSpPr>
          <p:nvPr/>
        </p:nvCxnSpPr>
        <p:spPr>
          <a:xfrm>
            <a:off x="3040380" y="2343150"/>
            <a:ext cx="0" cy="9582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3969745" y="3238827"/>
            <a:ext cx="864972" cy="6451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签字并加盖部门公章</a:t>
            </a:r>
            <a:endParaRPr lang="zh-CN" altLang="en-US" sz="1200" kern="100" dirty="0">
              <a:latin typeface="Times New Roman" panose="02020603050405020304" pitchFamily="18" charset="0"/>
            </a:endParaRPr>
          </a:p>
        </p:txBody>
      </p:sp>
      <p:cxnSp>
        <p:nvCxnSpPr>
          <p:cNvPr id="8" name="AutoShape 89"/>
          <p:cNvCxnSpPr>
            <a:cxnSpLocks noChangeShapeType="1"/>
            <a:stCxn id="37" idx="3"/>
            <a:endCxn id="7" idx="1"/>
          </p:cNvCxnSpPr>
          <p:nvPr/>
        </p:nvCxnSpPr>
        <p:spPr bwMode="auto">
          <a:xfrm>
            <a:off x="3514090" y="3561715"/>
            <a:ext cx="4559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9"/>
          <p:cNvCxnSpPr>
            <a:cxnSpLocks noChangeShapeType="1"/>
            <a:stCxn id="13" idx="3"/>
            <a:endCxn id="111" idx="1"/>
          </p:cNvCxnSpPr>
          <p:nvPr/>
        </p:nvCxnSpPr>
        <p:spPr bwMode="auto">
          <a:xfrm>
            <a:off x="7477125" y="5255260"/>
            <a:ext cx="77914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AutoShape 69"/>
          <p:cNvSpPr>
            <a:spLocks noChangeArrowheads="1"/>
          </p:cNvSpPr>
          <p:nvPr/>
        </p:nvSpPr>
        <p:spPr bwMode="auto">
          <a:xfrm>
            <a:off x="6017895" y="4795520"/>
            <a:ext cx="1459230" cy="918845"/>
          </a:xfrm>
          <a:prstGeom prst="diamond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审</a:t>
            </a:r>
            <a:r>
              <a:rPr lang="zh-CN" altLang="en-US" sz="1200" kern="100" dirty="0">
                <a:latin typeface="Times New Roman" panose="02020603050405020304" pitchFamily="18" charset="0"/>
              </a:rPr>
              <a:t>核</a:t>
            </a:r>
            <a:endParaRPr lang="zh-CN" altLang="en-US" sz="1200" kern="100" dirty="0">
              <a:latin typeface="Times New Roman" panose="02020603050405020304" pitchFamily="18" charset="0"/>
            </a:endParaRPr>
          </a:p>
          <a:p>
            <a:pPr algn="ctr"/>
            <a:r>
              <a:rPr lang="zh-CN" altLang="en-US" sz="1200" kern="100" dirty="0">
                <a:latin typeface="Times New Roman" panose="02020603050405020304" pitchFamily="18" charset="0"/>
              </a:rPr>
              <a:t>总金额有无变化</a:t>
            </a:r>
            <a:endParaRPr lang="zh-CN" altLang="en-US" sz="2400" dirty="0"/>
          </a:p>
        </p:txBody>
      </p:sp>
      <p:cxnSp>
        <p:nvCxnSpPr>
          <p:cNvPr id="14" name="肘形连接符 13"/>
          <p:cNvCxnSpPr>
            <a:stCxn id="16" idx="1"/>
            <a:endCxn id="13" idx="1"/>
          </p:cNvCxnSpPr>
          <p:nvPr/>
        </p:nvCxnSpPr>
        <p:spPr>
          <a:xfrm rot="10800000" flipV="1">
            <a:off x="6017895" y="3574415"/>
            <a:ext cx="293370" cy="1680845"/>
          </a:xfrm>
          <a:prstGeom prst="bentConnector3">
            <a:avLst>
              <a:gd name="adj1" fmla="val 286363"/>
            </a:avLst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>
            <a:stCxn id="16" idx="2"/>
            <a:endCxn id="13" idx="0"/>
          </p:cNvCxnSpPr>
          <p:nvPr/>
        </p:nvCxnSpPr>
        <p:spPr>
          <a:xfrm>
            <a:off x="6732270" y="3896995"/>
            <a:ext cx="15240" cy="8985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6311265" y="3251835"/>
            <a:ext cx="842010" cy="6451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>
                <a:latin typeface="Times New Roman" panose="02020603050405020304" pitchFamily="18" charset="0"/>
                <a:sym typeface="+mn-ea"/>
              </a:rPr>
              <a:t>提交项目经费调整申请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188592" y="3152134"/>
            <a:ext cx="855175" cy="6451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归还已盖财务章申请表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8" name="直接箭头连接符 17"/>
          <p:cNvCxnSpPr>
            <a:stCxn id="111" idx="0"/>
            <a:endCxn id="17" idx="2"/>
          </p:cNvCxnSpPr>
          <p:nvPr/>
        </p:nvCxnSpPr>
        <p:spPr>
          <a:xfrm flipH="1" flipV="1">
            <a:off x="8616315" y="3797300"/>
            <a:ext cx="8890" cy="10426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" name="表格 99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869315" y="457200"/>
          <a:ext cx="10474325" cy="59931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365"/>
                <a:gridCol w="9966960"/>
              </a:tblGrid>
              <a:tr h="36576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400" kern="100" dirty="0" smtClean="0">
                          <a:effectLst/>
                          <a:sym typeface="+mn-ea"/>
                        </a:rPr>
                        <a:t>课题项目管理流程图</a:t>
                      </a:r>
                      <a:r>
                        <a:rPr lang="en-US" altLang="zh-CN" sz="2400" kern="100" dirty="0" smtClean="0">
                          <a:effectLst/>
                          <a:sym typeface="+mn-ea"/>
                        </a:rPr>
                        <a:t>—</a:t>
                      </a:r>
                      <a:r>
                        <a:rPr lang="zh-CN" altLang="en-US" sz="2400" kern="100" dirty="0" smtClean="0">
                          <a:effectLst/>
                          <a:sym typeface="+mn-ea"/>
                        </a:rPr>
                        <a:t>结项阶段</a:t>
                      </a:r>
                      <a:endParaRPr lang="zh-CN" altLang="en-US" sz="2400" kern="100" dirty="0" smtClean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marL="68580" marR="68580" marT="0" marB="0"/>
                </a:tc>
                <a:tc hMerge="1">
                  <a:tcPr/>
                </a:tc>
              </a:tr>
              <a:tr h="1293495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zh-CN" sz="1200" kern="100" dirty="0" smtClean="0">
                          <a:effectLst/>
                          <a:sym typeface="+mn-ea"/>
                        </a:rPr>
                        <a:t>课题负责人</a:t>
                      </a:r>
                      <a:endParaRPr lang="zh-CN" altLang="en-US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endParaRPr lang="zh-CN" altLang="en-US" sz="1200" kern="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539240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2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课题项目归口部门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1200" kern="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421765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财务处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计划管理科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372870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zh-CN" altLang="en-US" sz="12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财务处</a:t>
                      </a:r>
                      <a:endParaRPr lang="zh-CN" altLang="en-US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zh-CN" altLang="en-US" sz="12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部门负责人</a:t>
                      </a:r>
                      <a:endParaRPr lang="zh-CN" altLang="en-US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buNone/>
                      </a:pPr>
                      <a:endParaRPr lang="zh-CN" altLang="en-US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1" name="AutoShape 87"/>
          <p:cNvSpPr>
            <a:spLocks noChangeArrowheads="1"/>
          </p:cNvSpPr>
          <p:nvPr/>
        </p:nvSpPr>
        <p:spPr bwMode="auto">
          <a:xfrm>
            <a:off x="2042522" y="1251416"/>
            <a:ext cx="666748" cy="370703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开始</a:t>
            </a:r>
            <a:endParaRPr lang="zh-CN" sz="1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03" name="AutoShape 89"/>
          <p:cNvCxnSpPr>
            <a:cxnSpLocks noChangeShapeType="1"/>
            <a:stCxn id="101" idx="3"/>
            <a:endCxn id="111" idx="1"/>
          </p:cNvCxnSpPr>
          <p:nvPr/>
        </p:nvCxnSpPr>
        <p:spPr bwMode="auto">
          <a:xfrm>
            <a:off x="2709545" y="1437005"/>
            <a:ext cx="634365" cy="6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0" name="直接箭头连接符 109"/>
          <p:cNvCxnSpPr>
            <a:stCxn id="151" idx="2"/>
            <a:endCxn id="37" idx="0"/>
          </p:cNvCxnSpPr>
          <p:nvPr/>
        </p:nvCxnSpPr>
        <p:spPr>
          <a:xfrm>
            <a:off x="7797800" y="4834890"/>
            <a:ext cx="635" cy="6902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文本框 110"/>
          <p:cNvSpPr txBox="1"/>
          <p:nvPr/>
        </p:nvSpPr>
        <p:spPr>
          <a:xfrm>
            <a:off x="3343910" y="1207135"/>
            <a:ext cx="703580" cy="460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>
                <a:latin typeface="Times New Roman" panose="02020603050405020304" pitchFamily="18" charset="0"/>
                <a:sym typeface="+mn-ea"/>
              </a:rPr>
              <a:t>提出结项申请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1" name="AutoShape 69"/>
          <p:cNvSpPr>
            <a:spLocks noChangeArrowheads="1"/>
          </p:cNvSpPr>
          <p:nvPr/>
        </p:nvSpPr>
        <p:spPr bwMode="auto">
          <a:xfrm>
            <a:off x="7169785" y="3960495"/>
            <a:ext cx="1256030" cy="874395"/>
          </a:xfrm>
          <a:prstGeom prst="diamond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审核</a:t>
            </a:r>
            <a:endParaRPr lang="zh-CN" altLang="en-US" sz="1200" kern="100" dirty="0" smtClean="0">
              <a:latin typeface="Times New Roman" panose="02020603050405020304" pitchFamily="18" charset="0"/>
            </a:endParaRPr>
          </a:p>
        </p:txBody>
      </p:sp>
      <p:sp>
        <p:nvSpPr>
          <p:cNvPr id="177" name="文本框 176"/>
          <p:cNvSpPr txBox="1"/>
          <p:nvPr/>
        </p:nvSpPr>
        <p:spPr>
          <a:xfrm>
            <a:off x="9275077" y="2691442"/>
            <a:ext cx="855175" cy="460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归还结项报告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78" name="AutoShape 89"/>
          <p:cNvCxnSpPr>
            <a:cxnSpLocks noChangeShapeType="1"/>
            <a:stCxn id="177" idx="0"/>
            <a:endCxn id="179" idx="2"/>
          </p:cNvCxnSpPr>
          <p:nvPr/>
        </p:nvCxnSpPr>
        <p:spPr bwMode="auto">
          <a:xfrm flipV="1">
            <a:off x="9702800" y="1622425"/>
            <a:ext cx="6985" cy="106870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9" name="AutoShape 87"/>
          <p:cNvSpPr>
            <a:spLocks noChangeArrowheads="1"/>
          </p:cNvSpPr>
          <p:nvPr/>
        </p:nvSpPr>
        <p:spPr bwMode="auto">
          <a:xfrm>
            <a:off x="9376175" y="1251895"/>
            <a:ext cx="666748" cy="370703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200" kern="100" dirty="0">
                <a:latin typeface="Times New Roman" panose="02020603050405020304" pitchFamily="18" charset="0"/>
              </a:rPr>
              <a:t>结束</a:t>
            </a:r>
            <a:endParaRPr lang="zh-CN" sz="1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" name="AutoShape 69"/>
          <p:cNvSpPr>
            <a:spLocks noChangeArrowheads="1"/>
          </p:cNvSpPr>
          <p:nvPr/>
        </p:nvSpPr>
        <p:spPr bwMode="auto">
          <a:xfrm>
            <a:off x="7324621" y="5525150"/>
            <a:ext cx="947350" cy="520641"/>
          </a:xfrm>
          <a:prstGeom prst="diamond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审批</a:t>
            </a:r>
            <a:endParaRPr lang="zh-CN" altLang="en-US" sz="2400" dirty="0"/>
          </a:p>
        </p:txBody>
      </p:sp>
      <p:sp>
        <p:nvSpPr>
          <p:cNvPr id="44" name="文本框 43"/>
          <p:cNvSpPr txBox="1"/>
          <p:nvPr/>
        </p:nvSpPr>
        <p:spPr>
          <a:xfrm>
            <a:off x="8565515" y="5784850"/>
            <a:ext cx="37782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5" name="文本框 154"/>
          <p:cNvSpPr txBox="1"/>
          <p:nvPr/>
        </p:nvSpPr>
        <p:spPr>
          <a:xfrm>
            <a:off x="7448232" y="4967258"/>
            <a:ext cx="46228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4" name="肘形连接符 163"/>
          <p:cNvCxnSpPr>
            <a:stCxn id="5" idx="3"/>
            <a:endCxn id="7" idx="1"/>
          </p:cNvCxnSpPr>
          <p:nvPr/>
        </p:nvCxnSpPr>
        <p:spPr>
          <a:xfrm flipV="1">
            <a:off x="4224020" y="2916555"/>
            <a:ext cx="1206500" cy="148050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文本框 281"/>
          <p:cNvSpPr txBox="1"/>
          <p:nvPr/>
        </p:nvSpPr>
        <p:spPr>
          <a:xfrm>
            <a:off x="8449627" y="4090352"/>
            <a:ext cx="4108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717030" y="5784850"/>
            <a:ext cx="45910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10560" y="4166225"/>
            <a:ext cx="101346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统计课题经费支出明</a:t>
            </a:r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细</a:t>
            </a:r>
            <a:endParaRPr lang="zh-CN" altLang="en-US" sz="1200" kern="1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430520" y="2593975"/>
            <a:ext cx="1104265" cy="6451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归口部门根据财务处数据进行核对调整</a:t>
            </a:r>
            <a:endParaRPr lang="zh-CN" altLang="en-US" sz="1200" kern="1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8" name="直接箭头连接符 7"/>
          <p:cNvCxnSpPr>
            <a:stCxn id="37" idx="3"/>
            <a:endCxn id="12" idx="1"/>
          </p:cNvCxnSpPr>
          <p:nvPr/>
        </p:nvCxnSpPr>
        <p:spPr>
          <a:xfrm>
            <a:off x="8272145" y="5785485"/>
            <a:ext cx="964565" cy="6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7386320" y="2686685"/>
            <a:ext cx="823595" cy="460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制作结项报告</a:t>
            </a:r>
            <a:endParaRPr lang="zh-CN" altLang="en-US" sz="1200" kern="1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0" name="直接箭头连接符 9"/>
          <p:cNvCxnSpPr>
            <a:endCxn id="9" idx="1"/>
          </p:cNvCxnSpPr>
          <p:nvPr/>
        </p:nvCxnSpPr>
        <p:spPr>
          <a:xfrm>
            <a:off x="6534785" y="2916555"/>
            <a:ext cx="851535" cy="6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stCxn id="9" idx="2"/>
            <a:endCxn id="151" idx="0"/>
          </p:cNvCxnSpPr>
          <p:nvPr/>
        </p:nvCxnSpPr>
        <p:spPr>
          <a:xfrm flipH="1">
            <a:off x="7797800" y="3147060"/>
            <a:ext cx="635" cy="8134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9236710" y="5555615"/>
            <a:ext cx="945515" cy="460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部门负责人签字</a:t>
            </a:r>
            <a:endParaRPr lang="zh-CN" altLang="en-US" sz="1200" kern="1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295130" y="4075113"/>
            <a:ext cx="823595" cy="6451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结项报告加盖财务处公章</a:t>
            </a:r>
            <a:endParaRPr lang="zh-CN" altLang="en-US" sz="1200" kern="1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4" name="直接箭头连接符 13"/>
          <p:cNvCxnSpPr>
            <a:stCxn id="12" idx="0"/>
            <a:endCxn id="13" idx="2"/>
          </p:cNvCxnSpPr>
          <p:nvPr/>
        </p:nvCxnSpPr>
        <p:spPr>
          <a:xfrm flipH="1" flipV="1">
            <a:off x="9707245" y="4720590"/>
            <a:ext cx="2540" cy="8350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肘形连接符 14"/>
          <p:cNvCxnSpPr>
            <a:stCxn id="151" idx="3"/>
            <a:endCxn id="9" idx="3"/>
          </p:cNvCxnSpPr>
          <p:nvPr/>
        </p:nvCxnSpPr>
        <p:spPr>
          <a:xfrm flipH="1" flipV="1">
            <a:off x="8209915" y="2917190"/>
            <a:ext cx="215900" cy="1480820"/>
          </a:xfrm>
          <a:prstGeom prst="bentConnector3">
            <a:avLst>
              <a:gd name="adj1" fmla="val -19852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stCxn id="13" idx="0"/>
            <a:endCxn id="177" idx="2"/>
          </p:cNvCxnSpPr>
          <p:nvPr/>
        </p:nvCxnSpPr>
        <p:spPr>
          <a:xfrm flipH="1" flipV="1">
            <a:off x="9702800" y="3151505"/>
            <a:ext cx="4445" cy="9239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>
            <a:stCxn id="111" idx="2"/>
            <a:endCxn id="5" idx="0"/>
          </p:cNvCxnSpPr>
          <p:nvPr/>
        </p:nvCxnSpPr>
        <p:spPr>
          <a:xfrm>
            <a:off x="3695700" y="1667510"/>
            <a:ext cx="21590" cy="24987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肘形连接符 16"/>
          <p:cNvCxnSpPr>
            <a:stCxn id="37" idx="1"/>
            <a:endCxn id="151" idx="1"/>
          </p:cNvCxnSpPr>
          <p:nvPr/>
        </p:nvCxnSpPr>
        <p:spPr>
          <a:xfrm rot="10800000">
            <a:off x="7169785" y="4397375"/>
            <a:ext cx="154940" cy="1387475"/>
          </a:xfrm>
          <a:prstGeom prst="bentConnector3">
            <a:avLst>
              <a:gd name="adj1" fmla="val 862704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" name="表格 99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869315" y="448946"/>
          <a:ext cx="11258030" cy="59808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5327"/>
                <a:gridCol w="10712703"/>
              </a:tblGrid>
              <a:tr h="36443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4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预算绩效管理流程图</a:t>
                      </a:r>
                      <a:endParaRPr lang="zh-CN" altLang="en-US" sz="2400" kern="100" dirty="0" smtClean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marL="68580" marR="68580" marT="0" marB="0"/>
                </a:tc>
                <a:tc hMerge="1">
                  <a:tcPr/>
                </a:tc>
              </a:tr>
              <a:tr h="1288792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zh-CN" altLang="zh-CN" sz="12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+mn-ea"/>
                        </a:rPr>
                        <a:t>相关部门、学院</a:t>
                      </a:r>
                      <a:endParaRPr lang="zh-CN" altLang="zh-CN" sz="1200" b="1" kern="1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endParaRPr lang="zh-CN" altLang="en-US" sz="1200" kern="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541868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2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财务处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1200" kern="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416595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财务处部门负责人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1200" kern="100" dirty="0">
                        <a:effectLst/>
                        <a:highlight>
                          <a:srgbClr val="0000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367878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zh-CN" altLang="en-US" sz="12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分管校领导</a:t>
                      </a:r>
                      <a:endParaRPr lang="zh-CN" altLang="en-US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buNone/>
                      </a:pPr>
                      <a:endParaRPr lang="zh-CN" altLang="en-US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1" name="AutoShape 87"/>
          <p:cNvSpPr>
            <a:spLocks noChangeArrowheads="1"/>
          </p:cNvSpPr>
          <p:nvPr/>
        </p:nvSpPr>
        <p:spPr bwMode="auto">
          <a:xfrm>
            <a:off x="1557101" y="1210141"/>
            <a:ext cx="856800" cy="460800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开始</a:t>
            </a:r>
            <a:endParaRPr lang="zh-CN" sz="1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03" name="AutoShape 89"/>
          <p:cNvCxnSpPr>
            <a:cxnSpLocks noChangeShapeType="1"/>
          </p:cNvCxnSpPr>
          <p:nvPr/>
        </p:nvCxnSpPr>
        <p:spPr bwMode="auto">
          <a:xfrm>
            <a:off x="2432460" y="1436370"/>
            <a:ext cx="393867" cy="41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0" name="直接箭头连接符 109"/>
          <p:cNvCxnSpPr/>
          <p:nvPr/>
        </p:nvCxnSpPr>
        <p:spPr>
          <a:xfrm flipH="1">
            <a:off x="8839714" y="4488180"/>
            <a:ext cx="1905" cy="9931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文本框 110"/>
          <p:cNvSpPr txBox="1"/>
          <p:nvPr/>
        </p:nvSpPr>
        <p:spPr>
          <a:xfrm>
            <a:off x="2822841" y="1205537"/>
            <a:ext cx="1325127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设定部门及项目支</a:t>
            </a:r>
            <a:r>
              <a:rPr lang="zh-CN" altLang="en-US" sz="1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出绩效指标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1" name="AutoShape 69"/>
          <p:cNvSpPr>
            <a:spLocks noChangeArrowheads="1"/>
          </p:cNvSpPr>
          <p:nvPr/>
        </p:nvSpPr>
        <p:spPr bwMode="auto">
          <a:xfrm>
            <a:off x="8301234" y="3837940"/>
            <a:ext cx="1072515" cy="659765"/>
          </a:xfrm>
          <a:prstGeom prst="diamond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审核</a:t>
            </a:r>
            <a:endParaRPr lang="zh-CN" altLang="en-US" sz="1200" kern="100" dirty="0" smtClean="0">
              <a:latin typeface="Times New Roman" panose="02020603050405020304" pitchFamily="18" charset="0"/>
            </a:endParaRPr>
          </a:p>
        </p:txBody>
      </p:sp>
      <p:sp>
        <p:nvSpPr>
          <p:cNvPr id="177" name="文本框 176"/>
          <p:cNvSpPr txBox="1"/>
          <p:nvPr/>
        </p:nvSpPr>
        <p:spPr>
          <a:xfrm>
            <a:off x="9802006" y="2508885"/>
            <a:ext cx="855175" cy="460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zh-CN" altLang="en-US" sz="1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归档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78" name="AutoShape 89"/>
          <p:cNvCxnSpPr>
            <a:cxnSpLocks noChangeShapeType="1"/>
          </p:cNvCxnSpPr>
          <p:nvPr/>
        </p:nvCxnSpPr>
        <p:spPr bwMode="auto">
          <a:xfrm flipV="1">
            <a:off x="10657084" y="2754630"/>
            <a:ext cx="534035" cy="6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9" name="AutoShape 87"/>
          <p:cNvSpPr>
            <a:spLocks noChangeArrowheads="1"/>
          </p:cNvSpPr>
          <p:nvPr/>
        </p:nvSpPr>
        <p:spPr bwMode="auto">
          <a:xfrm>
            <a:off x="11191119" y="2508885"/>
            <a:ext cx="856800" cy="460800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200" kern="100" dirty="0">
                <a:latin typeface="Times New Roman" panose="02020603050405020304" pitchFamily="18" charset="0"/>
              </a:rPr>
              <a:t>结束</a:t>
            </a:r>
            <a:endParaRPr lang="zh-CN" sz="1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" name="AutoShape 69"/>
          <p:cNvSpPr>
            <a:spLocks noChangeArrowheads="1"/>
          </p:cNvSpPr>
          <p:nvPr/>
        </p:nvSpPr>
        <p:spPr bwMode="auto">
          <a:xfrm>
            <a:off x="8291709" y="5473700"/>
            <a:ext cx="1068070" cy="607060"/>
          </a:xfrm>
          <a:prstGeom prst="diamond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审批</a:t>
            </a:r>
            <a:endParaRPr lang="zh-CN" altLang="en-US" sz="2400" dirty="0"/>
          </a:p>
        </p:txBody>
      </p:sp>
      <p:sp>
        <p:nvSpPr>
          <p:cNvPr id="44" name="文本框 43"/>
          <p:cNvSpPr txBox="1"/>
          <p:nvPr/>
        </p:nvSpPr>
        <p:spPr>
          <a:xfrm>
            <a:off x="9446139" y="5478145"/>
            <a:ext cx="3689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5" name="文本框 154"/>
          <p:cNvSpPr txBox="1"/>
          <p:nvPr/>
        </p:nvSpPr>
        <p:spPr>
          <a:xfrm>
            <a:off x="3155436" y="3067345"/>
            <a:ext cx="46228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2" name="文本框 281"/>
          <p:cNvSpPr txBox="1"/>
          <p:nvPr/>
        </p:nvSpPr>
        <p:spPr>
          <a:xfrm>
            <a:off x="7790694" y="3836670"/>
            <a:ext cx="4108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593746" y="2456815"/>
            <a:ext cx="45910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411089" y="2508885"/>
            <a:ext cx="856800" cy="460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绩效评估报告</a:t>
            </a:r>
            <a:endParaRPr lang="zh-CN" altLang="en-US" sz="1200" kern="1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7" name="肘形连接符 16"/>
          <p:cNvCxnSpPr/>
          <p:nvPr/>
        </p:nvCxnSpPr>
        <p:spPr>
          <a:xfrm rot="16200000" flipV="1">
            <a:off x="6391154" y="3867150"/>
            <a:ext cx="2795905" cy="1038860"/>
          </a:xfrm>
          <a:prstGeom prst="bentConnector3">
            <a:avLst>
              <a:gd name="adj1" fmla="val 19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4194770" y="2517736"/>
            <a:ext cx="982581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形成整</a:t>
            </a:r>
            <a:r>
              <a:rPr lang="zh-CN" altLang="en-US" sz="1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体支出绩效指标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9" name="AutoShape 89"/>
          <p:cNvCxnSpPr>
            <a:cxnSpLocks noChangeShapeType="1"/>
            <a:endCxn id="39" idx="0"/>
          </p:cNvCxnSpPr>
          <p:nvPr/>
        </p:nvCxnSpPr>
        <p:spPr bwMode="auto">
          <a:xfrm flipH="1">
            <a:off x="3099399" y="1746725"/>
            <a:ext cx="7620" cy="66255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文本框 19"/>
          <p:cNvSpPr txBox="1"/>
          <p:nvPr/>
        </p:nvSpPr>
        <p:spPr>
          <a:xfrm>
            <a:off x="5605659" y="2508885"/>
            <a:ext cx="856800" cy="460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绩效跟踪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979164" y="2508885"/>
            <a:ext cx="857250" cy="460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绩效评价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604389" y="1210310"/>
            <a:ext cx="857250" cy="460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zh-CN" altLang="en-US" sz="1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配合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987419" y="1210310"/>
            <a:ext cx="857250" cy="460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zh-CN" altLang="en-US" sz="1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配合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8412994" y="1221205"/>
            <a:ext cx="857250" cy="460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zh-CN" altLang="en-US" sz="1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奖惩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25" name="AutoShape 89"/>
          <p:cNvCxnSpPr>
            <a:cxnSpLocks noChangeShapeType="1"/>
          </p:cNvCxnSpPr>
          <p:nvPr/>
        </p:nvCxnSpPr>
        <p:spPr bwMode="auto">
          <a:xfrm>
            <a:off x="8835269" y="2982595"/>
            <a:ext cx="4445" cy="83693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直接连接符 26"/>
          <p:cNvCxnSpPr>
            <a:stCxn id="151" idx="1"/>
          </p:cNvCxnSpPr>
          <p:nvPr/>
        </p:nvCxnSpPr>
        <p:spPr>
          <a:xfrm flipH="1">
            <a:off x="7441444" y="4168140"/>
            <a:ext cx="859790" cy="82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AutoShape 89"/>
          <p:cNvCxnSpPr>
            <a:cxnSpLocks noChangeShapeType="1"/>
          </p:cNvCxnSpPr>
          <p:nvPr/>
        </p:nvCxnSpPr>
        <p:spPr bwMode="auto">
          <a:xfrm flipH="1" flipV="1">
            <a:off x="7416679" y="2988945"/>
            <a:ext cx="15875" cy="11874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肘形连接符 29"/>
          <p:cNvCxnSpPr>
            <a:stCxn id="37" idx="3"/>
            <a:endCxn id="177" idx="2"/>
          </p:cNvCxnSpPr>
          <p:nvPr/>
        </p:nvCxnSpPr>
        <p:spPr>
          <a:xfrm flipV="1">
            <a:off x="9359779" y="2969685"/>
            <a:ext cx="869815" cy="280754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AutoShape 89"/>
          <p:cNvCxnSpPr>
            <a:cxnSpLocks noChangeShapeType="1"/>
          </p:cNvCxnSpPr>
          <p:nvPr/>
        </p:nvCxnSpPr>
        <p:spPr bwMode="auto">
          <a:xfrm flipV="1">
            <a:off x="9263259" y="2754630"/>
            <a:ext cx="526415" cy="381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AutoShape 89"/>
          <p:cNvCxnSpPr>
            <a:cxnSpLocks noChangeShapeType="1"/>
          </p:cNvCxnSpPr>
          <p:nvPr/>
        </p:nvCxnSpPr>
        <p:spPr bwMode="auto">
          <a:xfrm flipV="1">
            <a:off x="7836414" y="2754630"/>
            <a:ext cx="567690" cy="444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9"/>
          <p:cNvCxnSpPr>
            <a:cxnSpLocks noChangeShapeType="1"/>
          </p:cNvCxnSpPr>
          <p:nvPr/>
        </p:nvCxnSpPr>
        <p:spPr bwMode="auto">
          <a:xfrm flipV="1">
            <a:off x="6462274" y="2754630"/>
            <a:ext cx="517525" cy="889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AutoShape 89"/>
          <p:cNvCxnSpPr>
            <a:cxnSpLocks noChangeShapeType="1"/>
          </p:cNvCxnSpPr>
          <p:nvPr/>
        </p:nvCxnSpPr>
        <p:spPr bwMode="auto">
          <a:xfrm flipV="1">
            <a:off x="4645177" y="3069045"/>
            <a:ext cx="12449" cy="37447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AutoShape 89"/>
          <p:cNvCxnSpPr>
            <a:cxnSpLocks noChangeShapeType="1"/>
            <a:endCxn id="20" idx="0"/>
          </p:cNvCxnSpPr>
          <p:nvPr/>
        </p:nvCxnSpPr>
        <p:spPr bwMode="auto">
          <a:xfrm>
            <a:off x="6034059" y="1682005"/>
            <a:ext cx="0" cy="8268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AutoShape 89"/>
          <p:cNvCxnSpPr>
            <a:cxnSpLocks noChangeShapeType="1"/>
          </p:cNvCxnSpPr>
          <p:nvPr/>
        </p:nvCxnSpPr>
        <p:spPr bwMode="auto">
          <a:xfrm>
            <a:off x="7396359" y="1666875"/>
            <a:ext cx="8890" cy="86106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AutoShape 89"/>
          <p:cNvCxnSpPr>
            <a:cxnSpLocks noChangeShapeType="1"/>
            <a:stCxn id="9" idx="0"/>
            <a:endCxn id="24" idx="2"/>
          </p:cNvCxnSpPr>
          <p:nvPr/>
        </p:nvCxnSpPr>
        <p:spPr bwMode="auto">
          <a:xfrm flipV="1">
            <a:off x="8839714" y="1682115"/>
            <a:ext cx="1905" cy="82677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AutoShape 69"/>
          <p:cNvSpPr>
            <a:spLocks noChangeArrowheads="1"/>
          </p:cNvSpPr>
          <p:nvPr/>
        </p:nvSpPr>
        <p:spPr bwMode="auto">
          <a:xfrm>
            <a:off x="2563141" y="2409280"/>
            <a:ext cx="1072515" cy="659765"/>
          </a:xfrm>
          <a:prstGeom prst="diamond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审核</a:t>
            </a:r>
            <a:endParaRPr lang="zh-CN" altLang="en-US" sz="1200" kern="100" dirty="0" smtClean="0">
              <a:latin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8572379" y="4984750"/>
            <a:ext cx="46228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7742434" y="5496915"/>
            <a:ext cx="45910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3" name="直接连接符 72"/>
          <p:cNvCxnSpPr/>
          <p:nvPr/>
        </p:nvCxnSpPr>
        <p:spPr>
          <a:xfrm flipH="1">
            <a:off x="3100122" y="3435264"/>
            <a:ext cx="1528365" cy="41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直接连接符 77"/>
          <p:cNvCxnSpPr>
            <a:endCxn id="39" idx="2"/>
          </p:cNvCxnSpPr>
          <p:nvPr/>
        </p:nvCxnSpPr>
        <p:spPr>
          <a:xfrm flipH="1" flipV="1">
            <a:off x="3099399" y="3069045"/>
            <a:ext cx="7620" cy="3662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肘形连接符 82"/>
          <p:cNvCxnSpPr/>
          <p:nvPr/>
        </p:nvCxnSpPr>
        <p:spPr>
          <a:xfrm rot="5400000" flipH="1" flipV="1">
            <a:off x="3216461" y="2053997"/>
            <a:ext cx="1081695" cy="288981"/>
          </a:xfrm>
          <a:prstGeom prst="bentConnector3">
            <a:avLst>
              <a:gd name="adj1" fmla="val -37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AutoShape 89"/>
          <p:cNvCxnSpPr>
            <a:cxnSpLocks noChangeShapeType="1"/>
          </p:cNvCxnSpPr>
          <p:nvPr/>
        </p:nvCxnSpPr>
        <p:spPr bwMode="auto">
          <a:xfrm flipV="1">
            <a:off x="5171870" y="2763520"/>
            <a:ext cx="429378" cy="1688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" name="表格 99"/>
          <p:cNvGraphicFramePr>
            <a:graphicFrameLocks noGrp="1"/>
          </p:cNvGraphicFramePr>
          <p:nvPr/>
        </p:nvGraphicFramePr>
        <p:xfrm>
          <a:off x="780535" y="502509"/>
          <a:ext cx="10338487" cy="5357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4453"/>
                <a:gridCol w="9934034"/>
              </a:tblGrid>
              <a:tr h="45854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400" kern="100" dirty="0" smtClean="0">
                          <a:effectLst/>
                        </a:rPr>
                        <a:t>决算编制流程图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cPr/>
                </a:tc>
              </a:tr>
              <a:tr h="12712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</a:rPr>
                        <a:t>上级主管部门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120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</a:rPr>
                        <a:t>校长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1200" kern="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3047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</a:rPr>
                        <a:t>财务处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2027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</a:rPr>
                        <a:t>相关部门学院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1" name="AutoShape 87"/>
          <p:cNvSpPr>
            <a:spLocks noChangeArrowheads="1"/>
          </p:cNvSpPr>
          <p:nvPr/>
        </p:nvSpPr>
        <p:spPr bwMode="auto">
          <a:xfrm>
            <a:off x="1505498" y="1532235"/>
            <a:ext cx="666748" cy="370703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开始</a:t>
            </a:r>
            <a:endParaRPr lang="zh-CN" sz="1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" name="Text Box 82"/>
          <p:cNvSpPr txBox="1">
            <a:spLocks noChangeArrowheads="1"/>
          </p:cNvSpPr>
          <p:nvPr/>
        </p:nvSpPr>
        <p:spPr bwMode="auto">
          <a:xfrm>
            <a:off x="2866963" y="1523996"/>
            <a:ext cx="864972" cy="3871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200" kern="100" dirty="0">
                <a:latin typeface="Times New Roman" panose="02020603050405020304" pitchFamily="18" charset="0"/>
              </a:rPr>
              <a:t>决算布置会</a:t>
            </a:r>
            <a:endParaRPr lang="zh-CN" sz="1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03" name="AutoShape 89"/>
          <p:cNvCxnSpPr>
            <a:cxnSpLocks noChangeShapeType="1"/>
            <a:stCxn id="101" idx="3"/>
            <a:endCxn id="102" idx="1"/>
          </p:cNvCxnSpPr>
          <p:nvPr/>
        </p:nvCxnSpPr>
        <p:spPr bwMode="auto">
          <a:xfrm>
            <a:off x="2172246" y="1717587"/>
            <a:ext cx="69471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" name="直接箭头连接符 103"/>
          <p:cNvCxnSpPr>
            <a:stCxn id="102" idx="2"/>
            <a:endCxn id="105" idx="0"/>
          </p:cNvCxnSpPr>
          <p:nvPr/>
        </p:nvCxnSpPr>
        <p:spPr>
          <a:xfrm>
            <a:off x="3299449" y="1911178"/>
            <a:ext cx="0" cy="20853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文本框 104"/>
          <p:cNvSpPr txBox="1"/>
          <p:nvPr/>
        </p:nvSpPr>
        <p:spPr>
          <a:xfrm>
            <a:off x="2866963" y="3996515"/>
            <a:ext cx="86497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>
                <a:latin typeface="Times New Roman" panose="02020603050405020304" pitchFamily="18" charset="0"/>
              </a:rPr>
              <a:t>通知开展决算工作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10" name="直接箭头连接符 109"/>
          <p:cNvCxnSpPr>
            <a:stCxn id="105" idx="2"/>
            <a:endCxn id="111" idx="0"/>
          </p:cNvCxnSpPr>
          <p:nvPr/>
        </p:nvCxnSpPr>
        <p:spPr>
          <a:xfrm>
            <a:off x="3299449" y="4458180"/>
            <a:ext cx="0" cy="7122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文本框 110"/>
          <p:cNvSpPr txBox="1"/>
          <p:nvPr/>
        </p:nvSpPr>
        <p:spPr>
          <a:xfrm>
            <a:off x="2866963" y="5170410"/>
            <a:ext cx="86497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 smtClean="0">
                <a:latin typeface="Times New Roman" panose="02020603050405020304" pitchFamily="18" charset="0"/>
              </a:rPr>
              <a:t>填报决算信息资料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48" name="肘形连接符 147"/>
          <p:cNvCxnSpPr>
            <a:stCxn id="111" idx="3"/>
            <a:endCxn id="149" idx="2"/>
          </p:cNvCxnSpPr>
          <p:nvPr/>
        </p:nvCxnSpPr>
        <p:spPr>
          <a:xfrm flipV="1">
            <a:off x="3731935" y="4550107"/>
            <a:ext cx="1801261" cy="851136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文本框 148"/>
          <p:cNvSpPr txBox="1"/>
          <p:nvPr/>
        </p:nvSpPr>
        <p:spPr>
          <a:xfrm>
            <a:off x="5100710" y="3903776"/>
            <a:ext cx="86497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zh-CN" altLang="en-US" sz="1200" kern="100" dirty="0" smtClean="0">
                <a:latin typeface="Times New Roman" panose="02020603050405020304" pitchFamily="18" charset="0"/>
              </a:rPr>
              <a:t>编制决算报表及说明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50" name="直接箭头连接符 149"/>
          <p:cNvCxnSpPr>
            <a:stCxn id="149" idx="0"/>
            <a:endCxn id="151" idx="2"/>
          </p:cNvCxnSpPr>
          <p:nvPr/>
        </p:nvCxnSpPr>
        <p:spPr>
          <a:xfrm flipH="1" flipV="1">
            <a:off x="5532502" y="3110860"/>
            <a:ext cx="694" cy="7929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AutoShape 69"/>
          <p:cNvSpPr>
            <a:spLocks noChangeArrowheads="1"/>
          </p:cNvSpPr>
          <p:nvPr/>
        </p:nvSpPr>
        <p:spPr bwMode="auto">
          <a:xfrm>
            <a:off x="5058827" y="2590219"/>
            <a:ext cx="947350" cy="520641"/>
          </a:xfrm>
          <a:prstGeom prst="diamond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审批</a:t>
            </a:r>
            <a:endParaRPr lang="zh-CN" altLang="en-US" sz="2400" dirty="0"/>
          </a:p>
        </p:txBody>
      </p:sp>
      <p:cxnSp>
        <p:nvCxnSpPr>
          <p:cNvPr id="152" name="直接箭头连接符 151"/>
          <p:cNvCxnSpPr>
            <a:stCxn id="151" idx="0"/>
            <a:endCxn id="153" idx="2"/>
          </p:cNvCxnSpPr>
          <p:nvPr/>
        </p:nvCxnSpPr>
        <p:spPr>
          <a:xfrm flipV="1">
            <a:off x="5532502" y="1873125"/>
            <a:ext cx="0" cy="7170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 Box 82"/>
          <p:cNvSpPr txBox="1">
            <a:spLocks noChangeArrowheads="1"/>
          </p:cNvSpPr>
          <p:nvPr/>
        </p:nvSpPr>
        <p:spPr bwMode="auto">
          <a:xfrm>
            <a:off x="5171159" y="1568324"/>
            <a:ext cx="722686" cy="30480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200" kern="100" dirty="0">
                <a:latin typeface="Times New Roman" panose="02020603050405020304" pitchFamily="18" charset="0"/>
              </a:rPr>
              <a:t>上报</a:t>
            </a:r>
            <a:endParaRPr lang="zh-CN" sz="1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54" name="肘形连接符 153"/>
          <p:cNvCxnSpPr>
            <a:stCxn id="151" idx="3"/>
            <a:endCxn id="149" idx="3"/>
          </p:cNvCxnSpPr>
          <p:nvPr/>
        </p:nvCxnSpPr>
        <p:spPr>
          <a:xfrm flipH="1">
            <a:off x="5965682" y="2850540"/>
            <a:ext cx="40495" cy="1376402"/>
          </a:xfrm>
          <a:prstGeom prst="bentConnector3">
            <a:avLst>
              <a:gd name="adj1" fmla="val -117065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文本框 171"/>
          <p:cNvSpPr txBox="1"/>
          <p:nvPr/>
        </p:nvSpPr>
        <p:spPr>
          <a:xfrm>
            <a:off x="5651774" y="2168395"/>
            <a:ext cx="241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3" name="文本框 172"/>
          <p:cNvSpPr txBox="1"/>
          <p:nvPr/>
        </p:nvSpPr>
        <p:spPr>
          <a:xfrm>
            <a:off x="6056348" y="3364083"/>
            <a:ext cx="241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4" name="肘形连接符 173"/>
          <p:cNvCxnSpPr>
            <a:stCxn id="153" idx="3"/>
            <a:endCxn id="175" idx="0"/>
          </p:cNvCxnSpPr>
          <p:nvPr/>
        </p:nvCxnSpPr>
        <p:spPr>
          <a:xfrm>
            <a:off x="5893845" y="1720725"/>
            <a:ext cx="1273807" cy="2367717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文本框 174"/>
          <p:cNvSpPr txBox="1"/>
          <p:nvPr/>
        </p:nvSpPr>
        <p:spPr>
          <a:xfrm>
            <a:off x="6830654" y="4088442"/>
            <a:ext cx="67399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zh-CN" altLang="zh-CN" sz="1200" dirty="0"/>
              <a:t>归档</a:t>
            </a:r>
            <a:endParaRPr lang="zh-CN" altLang="zh-CN" sz="1200" dirty="0"/>
          </a:p>
        </p:txBody>
      </p:sp>
      <p:cxnSp>
        <p:nvCxnSpPr>
          <p:cNvPr id="176" name="AutoShape 89"/>
          <p:cNvCxnSpPr>
            <a:cxnSpLocks noChangeShapeType="1"/>
            <a:stCxn id="175" idx="3"/>
            <a:endCxn id="177" idx="1"/>
          </p:cNvCxnSpPr>
          <p:nvPr/>
        </p:nvCxnSpPr>
        <p:spPr bwMode="auto">
          <a:xfrm>
            <a:off x="7504649" y="4226942"/>
            <a:ext cx="76054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7" name="文本框 176"/>
          <p:cNvSpPr txBox="1"/>
          <p:nvPr/>
        </p:nvSpPr>
        <p:spPr>
          <a:xfrm>
            <a:off x="8265197" y="4088442"/>
            <a:ext cx="85517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信息公开</a:t>
            </a:r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78" name="AutoShape 89"/>
          <p:cNvCxnSpPr>
            <a:cxnSpLocks noChangeShapeType="1"/>
            <a:stCxn id="177" idx="3"/>
            <a:endCxn id="179" idx="1"/>
          </p:cNvCxnSpPr>
          <p:nvPr/>
        </p:nvCxnSpPr>
        <p:spPr bwMode="auto">
          <a:xfrm flipV="1">
            <a:off x="9120372" y="4226941"/>
            <a:ext cx="683792" cy="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9" name="AutoShape 87"/>
          <p:cNvSpPr>
            <a:spLocks noChangeArrowheads="1"/>
          </p:cNvSpPr>
          <p:nvPr/>
        </p:nvSpPr>
        <p:spPr bwMode="auto">
          <a:xfrm>
            <a:off x="9804164" y="4041589"/>
            <a:ext cx="666748" cy="370703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200" kern="100" dirty="0">
                <a:latin typeface="Times New Roman" panose="02020603050405020304" pitchFamily="18" charset="0"/>
              </a:rPr>
              <a:t>结束</a:t>
            </a:r>
            <a:endParaRPr lang="zh-CN" sz="1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" name="表格 99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898010" y="964789"/>
          <a:ext cx="10338435" cy="5133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089"/>
                <a:gridCol w="9831070"/>
              </a:tblGrid>
              <a:tr h="43055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kern="100" dirty="0" smtClean="0">
                          <a:effectLst/>
                          <a:sym typeface="+mn-ea"/>
                        </a:rPr>
                        <a:t>国库计划申报流程</a:t>
                      </a:r>
                      <a:endParaRPr lang="zh-CN" sz="2400" kern="100" dirty="0" smtClean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marL="68580" marR="68580" marT="0" marB="0"/>
                </a:tc>
                <a:tc hMerge="1">
                  <a:tcPr/>
                </a:tc>
              </a:tr>
              <a:tr h="12344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200" kern="100" dirty="0" smtClean="0">
                          <a:effectLst/>
                          <a:latin typeface="+mn-lt"/>
                          <a:ea typeface="+mn-ea"/>
                        </a:rPr>
                        <a:t>预算单位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44675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2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主管部门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1200" kern="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623695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归口处室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eaVert" anchor="ctr" anchorCtr="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1" name="AutoShape 87"/>
          <p:cNvSpPr>
            <a:spLocks noChangeArrowheads="1"/>
          </p:cNvSpPr>
          <p:nvPr/>
        </p:nvSpPr>
        <p:spPr bwMode="auto">
          <a:xfrm>
            <a:off x="2401932" y="1650196"/>
            <a:ext cx="666748" cy="370703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开始</a:t>
            </a:r>
            <a:endParaRPr lang="zh-CN" sz="1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9" name="AutoShape 87"/>
          <p:cNvSpPr>
            <a:spLocks noChangeArrowheads="1"/>
          </p:cNvSpPr>
          <p:nvPr/>
        </p:nvSpPr>
        <p:spPr bwMode="auto">
          <a:xfrm>
            <a:off x="10569340" y="1649405"/>
            <a:ext cx="666748" cy="370703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200" kern="100" dirty="0">
                <a:latin typeface="Times New Roman" panose="02020603050405020304" pitchFamily="18" charset="0"/>
              </a:rPr>
              <a:t>结束</a:t>
            </a:r>
            <a:endParaRPr lang="zh-CN" sz="1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" name="AutoShape 69"/>
          <p:cNvSpPr>
            <a:spLocks noChangeArrowheads="1"/>
          </p:cNvSpPr>
          <p:nvPr/>
        </p:nvSpPr>
        <p:spPr bwMode="auto">
          <a:xfrm>
            <a:off x="5248171" y="1574815"/>
            <a:ext cx="947350" cy="520641"/>
          </a:xfrm>
          <a:prstGeom prst="diamond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审</a:t>
            </a:r>
            <a:r>
              <a:rPr lang="zh-CN" altLang="en-US" sz="1200" kern="100" dirty="0">
                <a:latin typeface="Times New Roman" panose="02020603050405020304" pitchFamily="18" charset="0"/>
              </a:rPr>
              <a:t>核</a:t>
            </a:r>
            <a:endParaRPr lang="zh-CN" altLang="en-US" sz="2400" dirty="0"/>
          </a:p>
        </p:txBody>
      </p:sp>
      <p:sp>
        <p:nvSpPr>
          <p:cNvPr id="44" name="文本框 43"/>
          <p:cNvSpPr txBox="1"/>
          <p:nvPr/>
        </p:nvSpPr>
        <p:spPr>
          <a:xfrm>
            <a:off x="6682105" y="4164965"/>
            <a:ext cx="4318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9" name="文本框 168"/>
          <p:cNvSpPr txBox="1"/>
          <p:nvPr/>
        </p:nvSpPr>
        <p:spPr>
          <a:xfrm>
            <a:off x="5517964" y="2768282"/>
            <a:ext cx="241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" name="文本框 205"/>
          <p:cNvSpPr txBox="1"/>
          <p:nvPr/>
        </p:nvSpPr>
        <p:spPr>
          <a:xfrm>
            <a:off x="9509760" y="4811395"/>
            <a:ext cx="32258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AutoShape 89"/>
          <p:cNvCxnSpPr>
            <a:cxnSpLocks noChangeShapeType="1"/>
          </p:cNvCxnSpPr>
          <p:nvPr/>
        </p:nvCxnSpPr>
        <p:spPr bwMode="auto">
          <a:xfrm>
            <a:off x="3068955" y="1834515"/>
            <a:ext cx="491490" cy="6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肘形连接符 13"/>
          <p:cNvCxnSpPr>
            <a:endCxn id="37" idx="3"/>
          </p:cNvCxnSpPr>
          <p:nvPr/>
        </p:nvCxnSpPr>
        <p:spPr>
          <a:xfrm rot="16200000" flipV="1">
            <a:off x="5915025" y="2115820"/>
            <a:ext cx="1564640" cy="1003935"/>
          </a:xfrm>
          <a:prstGeom prst="bentConnector2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3560445" y="1512888"/>
            <a:ext cx="1170940" cy="6451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p>
            <a:pPr algn="ctr"/>
            <a:endParaRPr lang="zh-CN" altLang="en-US" sz="1200" kern="100" dirty="0">
              <a:latin typeface="Times New Roman" panose="02020603050405020304" pitchFamily="18" charset="0"/>
              <a:sym typeface="+mn-ea"/>
            </a:endParaRPr>
          </a:p>
          <a:p>
            <a:pPr algn="ctr"/>
            <a:r>
              <a:rPr lang="zh-CN" altLang="en-US" sz="1200" kern="100" dirty="0">
                <a:latin typeface="Times New Roman" panose="02020603050405020304" pitchFamily="18" charset="0"/>
                <a:sym typeface="+mn-ea"/>
              </a:rPr>
              <a:t>一般计划录入</a:t>
            </a:r>
            <a:endParaRPr lang="zh-CN" altLang="en-US" sz="1200" kern="100" dirty="0">
              <a:latin typeface="Times New Roman" panose="02020603050405020304" pitchFamily="18" charset="0"/>
              <a:sym typeface="+mn-ea"/>
            </a:endParaRPr>
          </a:p>
          <a:p>
            <a:endParaRPr lang="zh-CN" altLang="en-US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3" name="AutoShape 89"/>
          <p:cNvCxnSpPr>
            <a:cxnSpLocks noChangeShapeType="1"/>
            <a:stCxn id="2" idx="3"/>
          </p:cNvCxnSpPr>
          <p:nvPr/>
        </p:nvCxnSpPr>
        <p:spPr bwMode="auto">
          <a:xfrm flipV="1">
            <a:off x="4731385" y="1835150"/>
            <a:ext cx="516890" cy="6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直接箭头连接符 8"/>
          <p:cNvCxnSpPr>
            <a:stCxn id="7" idx="2"/>
          </p:cNvCxnSpPr>
          <p:nvPr/>
        </p:nvCxnSpPr>
        <p:spPr>
          <a:xfrm flipH="1">
            <a:off x="7180580" y="3860800"/>
            <a:ext cx="9525" cy="10071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肘形连接符 153"/>
          <p:cNvCxnSpPr>
            <a:stCxn id="37" idx="2"/>
            <a:endCxn id="2" idx="2"/>
          </p:cNvCxnSpPr>
          <p:nvPr/>
        </p:nvCxnSpPr>
        <p:spPr>
          <a:xfrm rot="5400000">
            <a:off x="4902518" y="1338898"/>
            <a:ext cx="62865" cy="1576070"/>
          </a:xfrm>
          <a:prstGeom prst="bentConnector3">
            <a:avLst>
              <a:gd name="adj1" fmla="val 47828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4868994" y="2021522"/>
            <a:ext cx="241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682105" y="2380615"/>
            <a:ext cx="4318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肘形连接符 20"/>
          <p:cNvCxnSpPr>
            <a:endCxn id="27" idx="1"/>
          </p:cNvCxnSpPr>
          <p:nvPr/>
        </p:nvCxnSpPr>
        <p:spPr>
          <a:xfrm rot="5400000" flipV="1">
            <a:off x="5512435" y="2408555"/>
            <a:ext cx="1587500" cy="847090"/>
          </a:xfrm>
          <a:prstGeom prst="bentConnector2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AutoShape 89"/>
          <p:cNvCxnSpPr>
            <a:cxnSpLocks noChangeShapeType="1"/>
            <a:endCxn id="32" idx="1"/>
          </p:cNvCxnSpPr>
          <p:nvPr/>
        </p:nvCxnSpPr>
        <p:spPr bwMode="auto">
          <a:xfrm>
            <a:off x="7865745" y="5141595"/>
            <a:ext cx="464185" cy="127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文本框 22"/>
          <p:cNvSpPr txBox="1"/>
          <p:nvPr/>
        </p:nvSpPr>
        <p:spPr>
          <a:xfrm>
            <a:off x="7958455" y="4750435"/>
            <a:ext cx="32258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AutoShape 89"/>
          <p:cNvCxnSpPr>
            <a:cxnSpLocks noChangeShapeType="1"/>
          </p:cNvCxnSpPr>
          <p:nvPr/>
        </p:nvCxnSpPr>
        <p:spPr bwMode="auto">
          <a:xfrm flipV="1">
            <a:off x="7366635" y="3829050"/>
            <a:ext cx="6985" cy="104267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文本框 24"/>
          <p:cNvSpPr txBox="1"/>
          <p:nvPr/>
        </p:nvSpPr>
        <p:spPr>
          <a:xfrm>
            <a:off x="7998909" y="5335587"/>
            <a:ext cx="241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AutoShape 69"/>
          <p:cNvSpPr>
            <a:spLocks noChangeArrowheads="1"/>
          </p:cNvSpPr>
          <p:nvPr/>
        </p:nvSpPr>
        <p:spPr bwMode="auto">
          <a:xfrm>
            <a:off x="6729626" y="3365515"/>
            <a:ext cx="947350" cy="520641"/>
          </a:xfrm>
          <a:prstGeom prst="diamond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审</a:t>
            </a:r>
            <a:r>
              <a:rPr lang="zh-CN" altLang="en-US" sz="1200" kern="100" dirty="0">
                <a:latin typeface="Times New Roman" panose="02020603050405020304" pitchFamily="18" charset="0"/>
              </a:rPr>
              <a:t>核</a:t>
            </a:r>
            <a:endParaRPr lang="zh-CN" altLang="en-US" sz="2400" dirty="0"/>
          </a:p>
        </p:txBody>
      </p:sp>
      <p:cxnSp>
        <p:nvCxnSpPr>
          <p:cNvPr id="28" name="AutoShape 89"/>
          <p:cNvCxnSpPr>
            <a:cxnSpLocks noChangeShapeType="1"/>
            <a:stCxn id="29" idx="3"/>
          </p:cNvCxnSpPr>
          <p:nvPr/>
        </p:nvCxnSpPr>
        <p:spPr bwMode="auto">
          <a:xfrm>
            <a:off x="10126980" y="1835150"/>
            <a:ext cx="442595" cy="6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文本框 28"/>
          <p:cNvSpPr txBox="1"/>
          <p:nvPr/>
        </p:nvSpPr>
        <p:spPr>
          <a:xfrm>
            <a:off x="9093200" y="1512570"/>
            <a:ext cx="1033780" cy="6451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p>
            <a:pPr algn="ctr"/>
            <a:endParaRPr lang="zh-CN" altLang="en-US" sz="1200" kern="1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下达</a:t>
            </a:r>
            <a:endParaRPr lang="zh-CN" altLang="en-US" sz="1200" kern="1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sz="1200" kern="100" dirty="0">
              <a:latin typeface="Times New Roman" panose="02020603050405020304" pitchFamily="18" charset="0"/>
            </a:endParaRPr>
          </a:p>
        </p:txBody>
      </p:sp>
      <p:sp>
        <p:nvSpPr>
          <p:cNvPr id="31" name="AutoShape 69"/>
          <p:cNvSpPr>
            <a:spLocks noChangeArrowheads="1"/>
          </p:cNvSpPr>
          <p:nvPr/>
        </p:nvSpPr>
        <p:spPr bwMode="auto">
          <a:xfrm>
            <a:off x="6729730" y="4811395"/>
            <a:ext cx="1179830" cy="662940"/>
          </a:xfrm>
          <a:prstGeom prst="diamond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初审</a:t>
            </a:r>
            <a:endParaRPr lang="zh-CN" altLang="en-US" sz="2400" dirty="0"/>
          </a:p>
        </p:txBody>
      </p:sp>
      <p:sp>
        <p:nvSpPr>
          <p:cNvPr id="32" name="AutoShape 69"/>
          <p:cNvSpPr>
            <a:spLocks noChangeArrowheads="1"/>
          </p:cNvSpPr>
          <p:nvPr/>
        </p:nvSpPr>
        <p:spPr bwMode="auto">
          <a:xfrm>
            <a:off x="8329930" y="4811395"/>
            <a:ext cx="1179830" cy="662940"/>
          </a:xfrm>
          <a:prstGeom prst="diamond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 upright="1">
            <a:noAutofit/>
          </a:bodyPr>
          <a:p>
            <a:pPr algn="ctr"/>
            <a:r>
              <a:rPr lang="zh-CN" altLang="en-US" sz="1200" kern="100" dirty="0" smtClean="0">
                <a:latin typeface="Times New Roman" panose="02020603050405020304" pitchFamily="18" charset="0"/>
              </a:rPr>
              <a:t>复审</a:t>
            </a:r>
            <a:endParaRPr lang="zh-CN" altLang="en-US" sz="2400" dirty="0"/>
          </a:p>
        </p:txBody>
      </p:sp>
      <p:cxnSp>
        <p:nvCxnSpPr>
          <p:cNvPr id="33" name="肘形连接符 32"/>
          <p:cNvCxnSpPr/>
          <p:nvPr/>
        </p:nvCxnSpPr>
        <p:spPr>
          <a:xfrm rot="5400000" flipH="1">
            <a:off x="8104505" y="4700905"/>
            <a:ext cx="29845" cy="1576070"/>
          </a:xfrm>
          <a:prstGeom prst="bentConnector3">
            <a:avLst>
              <a:gd name="adj1" fmla="val -79680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本框 33"/>
          <p:cNvSpPr txBox="1"/>
          <p:nvPr/>
        </p:nvSpPr>
        <p:spPr>
          <a:xfrm>
            <a:off x="7751259" y="4292282"/>
            <a:ext cx="241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肘形连接符 3"/>
          <p:cNvCxnSpPr>
            <a:endCxn id="32" idx="3"/>
          </p:cNvCxnSpPr>
          <p:nvPr/>
        </p:nvCxnSpPr>
        <p:spPr>
          <a:xfrm rot="5400000">
            <a:off x="8174990" y="3519805"/>
            <a:ext cx="2957195" cy="287655"/>
          </a:xfrm>
          <a:prstGeom prst="bentConnector2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dcef16bd-eeed-4f29-b007-414d4f5ec9fe}"/>
</p:tagLst>
</file>

<file path=ppt/tags/tag2.xml><?xml version="1.0" encoding="utf-8"?>
<p:tagLst xmlns:p="http://schemas.openxmlformats.org/presentationml/2006/main">
  <p:tag name="KSO_WM_UNIT_TABLE_BEAUTIFY" val="smartTable{4704ed45-8232-4853-8b68-09bc33b513e9}"/>
  <p:tag name="TABLE_ENDDRAG_ORIGIN_RECT" val="824*413"/>
  <p:tag name="TABLE_ENDDRAG_RECT" val="68*36*824*413"/>
</p:tagLst>
</file>

<file path=ppt/tags/tag3.xml><?xml version="1.0" encoding="utf-8"?>
<p:tagLst xmlns:p="http://schemas.openxmlformats.org/presentationml/2006/main">
  <p:tag name="KSO_WM_UNIT_TABLE_BEAUTIFY" val="smartTable{4704ed45-8232-4853-8b68-09bc33b513e9}"/>
</p:tagLst>
</file>

<file path=ppt/tags/tag4.xml><?xml version="1.0" encoding="utf-8"?>
<p:tagLst xmlns:p="http://schemas.openxmlformats.org/presentationml/2006/main">
  <p:tag name="KSO_WM_UNIT_TABLE_BEAUTIFY" val="smartTable{4704ed45-8232-4853-8b68-09bc33b513e9}"/>
  <p:tag name="TABLE_ENDDRAG_ORIGIN_RECT" val="824*413"/>
  <p:tag name="TABLE_ENDDRAG_RECT" val="68*36*824*413"/>
</p:tagLst>
</file>

<file path=ppt/tags/tag5.xml><?xml version="1.0" encoding="utf-8"?>
<p:tagLst xmlns:p="http://schemas.openxmlformats.org/presentationml/2006/main">
  <p:tag name="KSO_WM_UNIT_TABLE_BEAUTIFY" val="smartTable{4704ed45-8232-4853-8b68-09bc33b513e9}"/>
  <p:tag name="TABLE_ENDDRAG_ORIGIN_RECT" val="824*413"/>
  <p:tag name="TABLE_ENDDRAG_RECT" val="68*36*824*413"/>
</p:tagLst>
</file>

<file path=ppt/tags/tag6.xml><?xml version="1.0" encoding="utf-8"?>
<p:tagLst xmlns:p="http://schemas.openxmlformats.org/presentationml/2006/main">
  <p:tag name="KSO_WM_UNIT_TABLE_BEAUTIFY" val="smartTable{4704ed45-8232-4853-8b68-09bc33b513e9}"/>
</p:tagLst>
</file>

<file path=ppt/tags/tag7.xml><?xml version="1.0" encoding="utf-8"?>
<p:tagLst xmlns:p="http://schemas.openxmlformats.org/presentationml/2006/main">
  <p:tag name="COMMONDATA" val="eyJoZGlkIjoiYWJjN2I3NWVkMjcwNTRjMzI2NWViZDIxZjBiZDk1Mz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905</Words>
  <Application>WPS 演示</Application>
  <PresentationFormat>宽屏</PresentationFormat>
  <Paragraphs>401</Paragraphs>
  <Slides>8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宋体</vt:lpstr>
      <vt:lpstr>Wingdings</vt:lpstr>
      <vt:lpstr>Times New Roman</vt:lpstr>
      <vt:lpstr>Calibri</vt:lpstr>
      <vt:lpstr>微软雅黑</vt:lpstr>
      <vt:lpstr>Calibri Light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mliu</dc:creator>
  <cp:lastModifiedBy>张华芸</cp:lastModifiedBy>
  <cp:revision>36</cp:revision>
  <dcterms:created xsi:type="dcterms:W3CDTF">2021-09-17T02:57:00Z</dcterms:created>
  <dcterms:modified xsi:type="dcterms:W3CDTF">2022-05-31T02:07:13Z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D7474601D0214EF7BD31F82174E25280</vt:lpwstr>
  </property>
  <property fmtid="{D5CDD505-2E9C-101B-9397-08002B2CF9AE}" pid="3" name="KSOProductBuildVer">
    <vt:lpwstr>2052-11.1.0.11744</vt:lpwstr>
  </property>
</Properties>
</file>